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6" r:id="rId5"/>
    <p:sldMasterId id="2147483691" r:id="rId6"/>
  </p:sldMasterIdLst>
  <p:notesMasterIdLst>
    <p:notesMasterId r:id="rId22"/>
  </p:notesMasterIdLst>
  <p:sldIdLst>
    <p:sldId id="2146846513" r:id="rId7"/>
    <p:sldId id="2146846511" r:id="rId8"/>
    <p:sldId id="2146846515" r:id="rId9"/>
    <p:sldId id="2146846522" r:id="rId10"/>
    <p:sldId id="265" r:id="rId11"/>
    <p:sldId id="2146846517" r:id="rId12"/>
    <p:sldId id="2146846523" r:id="rId13"/>
    <p:sldId id="268" r:id="rId14"/>
    <p:sldId id="264" r:id="rId15"/>
    <p:sldId id="683" r:id="rId16"/>
    <p:sldId id="2146846521" r:id="rId17"/>
    <p:sldId id="2146846520" r:id="rId18"/>
    <p:sldId id="681" r:id="rId19"/>
    <p:sldId id="682" r:id="rId20"/>
    <p:sldId id="214684651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2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7" autoAdjust="0"/>
    <p:restoredTop sz="92362" autoAdjust="0"/>
  </p:normalViewPr>
  <p:slideViewPr>
    <p:cSldViewPr snapToGrid="0">
      <p:cViewPr varScale="1">
        <p:scale>
          <a:sx n="105" d="100"/>
          <a:sy n="105" d="100"/>
        </p:scale>
        <p:origin x="1338"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A6255-81A6-41EE-B6C8-A2BC8B2D2379}" type="datetimeFigureOut">
              <a:rPr lang="en-GB" smtClean="0"/>
              <a:t>08/03/2021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0D8D37-8F51-4AE2-908F-55DB5A87FC8B}" type="slidenum">
              <a:rPr lang="en-GB" smtClean="0"/>
              <a:t>‹#›</a:t>
            </a:fld>
            <a:endParaRPr lang="en-GB"/>
          </a:p>
        </p:txBody>
      </p:sp>
    </p:spTree>
    <p:extLst>
      <p:ext uri="{BB962C8B-B14F-4D97-AF65-F5344CB8AC3E}">
        <p14:creationId xmlns:p14="http://schemas.microsoft.com/office/powerpoint/2010/main" val="2700525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0D8D37-8F51-4AE2-908F-55DB5A87FC8B}" type="slidenum">
              <a:rPr lang="en-GB" smtClean="0"/>
              <a:t>1</a:t>
            </a:fld>
            <a:endParaRPr lang="en-GB"/>
          </a:p>
        </p:txBody>
      </p:sp>
    </p:spTree>
    <p:extLst>
      <p:ext uri="{BB962C8B-B14F-4D97-AF65-F5344CB8AC3E}">
        <p14:creationId xmlns:p14="http://schemas.microsoft.com/office/powerpoint/2010/main" val="16674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dirty="0"/>
          </a:p>
        </p:txBody>
      </p:sp>
      <p:sp>
        <p:nvSpPr>
          <p:cNvPr id="4" name="Slide Number Placeholder 3"/>
          <p:cNvSpPr>
            <a:spLocks noGrp="1"/>
          </p:cNvSpPr>
          <p:nvPr>
            <p:ph type="sldNum" sz="quarter" idx="5"/>
          </p:nvPr>
        </p:nvSpPr>
        <p:spPr/>
        <p:txBody>
          <a:bodyPr/>
          <a:lstStyle/>
          <a:p>
            <a:fld id="{170D8D37-8F51-4AE2-908F-55DB5A87FC8B}" type="slidenum">
              <a:rPr lang="en-GB" smtClean="0"/>
              <a:t>2</a:t>
            </a:fld>
            <a:endParaRPr lang="en-GB"/>
          </a:p>
        </p:txBody>
      </p:sp>
    </p:spTree>
    <p:extLst>
      <p:ext uri="{BB962C8B-B14F-4D97-AF65-F5344CB8AC3E}">
        <p14:creationId xmlns:p14="http://schemas.microsoft.com/office/powerpoint/2010/main" val="3835518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0D8D37-8F51-4AE2-908F-55DB5A87FC8B}" type="slidenum">
              <a:rPr lang="en-GB" smtClean="0"/>
              <a:t>3</a:t>
            </a:fld>
            <a:endParaRPr lang="en-GB"/>
          </a:p>
        </p:txBody>
      </p:sp>
    </p:spTree>
    <p:extLst>
      <p:ext uri="{BB962C8B-B14F-4D97-AF65-F5344CB8AC3E}">
        <p14:creationId xmlns:p14="http://schemas.microsoft.com/office/powerpoint/2010/main" val="897863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0D8D37-8F51-4AE2-908F-55DB5A87FC8B}" type="slidenum">
              <a:rPr lang="en-GB" smtClean="0"/>
              <a:t>4</a:t>
            </a:fld>
            <a:endParaRPr lang="en-GB"/>
          </a:p>
        </p:txBody>
      </p:sp>
    </p:spTree>
    <p:extLst>
      <p:ext uri="{BB962C8B-B14F-4D97-AF65-F5344CB8AC3E}">
        <p14:creationId xmlns:p14="http://schemas.microsoft.com/office/powerpoint/2010/main" val="239055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0D8D37-8F51-4AE2-908F-55DB5A87FC8B}" type="slidenum">
              <a:rPr lang="en-GB" smtClean="0"/>
              <a:t>6</a:t>
            </a:fld>
            <a:endParaRPr lang="en-GB"/>
          </a:p>
        </p:txBody>
      </p:sp>
    </p:spTree>
    <p:extLst>
      <p:ext uri="{BB962C8B-B14F-4D97-AF65-F5344CB8AC3E}">
        <p14:creationId xmlns:p14="http://schemas.microsoft.com/office/powerpoint/2010/main" val="2008858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https://www.menti.com/44wndida3b</a:t>
            </a:r>
          </a:p>
        </p:txBody>
      </p:sp>
      <p:sp>
        <p:nvSpPr>
          <p:cNvPr id="4" name="Slide Number Placeholder 3"/>
          <p:cNvSpPr>
            <a:spLocks noGrp="1"/>
          </p:cNvSpPr>
          <p:nvPr>
            <p:ph type="sldNum" sz="quarter" idx="5"/>
          </p:nvPr>
        </p:nvSpPr>
        <p:spPr/>
        <p:txBody>
          <a:bodyPr/>
          <a:lstStyle/>
          <a:p>
            <a:fld id="{170D8D37-8F51-4AE2-908F-55DB5A87FC8B}" type="slidenum">
              <a:rPr lang="en-GB" smtClean="0"/>
              <a:t>15</a:t>
            </a:fld>
            <a:endParaRPr lang="en-GB"/>
          </a:p>
        </p:txBody>
      </p:sp>
    </p:spTree>
    <p:extLst>
      <p:ext uri="{BB962C8B-B14F-4D97-AF65-F5344CB8AC3E}">
        <p14:creationId xmlns:p14="http://schemas.microsoft.com/office/powerpoint/2010/main" val="36210456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13260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4CF34-1F6B-49BE-A4C7-5A7E264B16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AD7A26-59ED-4F49-91A9-E0003E836D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3DD7D7-317B-43D4-97C9-959AEB08C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6C3D08-E0A9-43E4-9F18-A6142163795A}"/>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6" name="Footer Placeholder 5">
            <a:extLst>
              <a:ext uri="{FF2B5EF4-FFF2-40B4-BE49-F238E27FC236}">
                <a16:creationId xmlns:a16="http://schemas.microsoft.com/office/drawing/2014/main" id="{0A91507F-6D67-4196-A176-C23A389DE5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A8855B-4727-4CAA-9194-DCDBB6C46A52}"/>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2527099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7CC4-6958-4F93-B42F-7CDB1084B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A428522-9950-4565-A222-4477474FC4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A99B1A-6584-4BD3-947F-202EB9054C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06E39-E974-4518-953D-8F45C27CCBE7}"/>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6" name="Footer Placeholder 5">
            <a:extLst>
              <a:ext uri="{FF2B5EF4-FFF2-40B4-BE49-F238E27FC236}">
                <a16:creationId xmlns:a16="http://schemas.microsoft.com/office/drawing/2014/main" id="{1C674496-E05B-4A9E-8FFC-48D5056821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CB9084-EB2C-4CF9-9583-F9B2B4B358B3}"/>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3384276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DE9A1-CD3B-49EE-AB74-3AE1BFD53A3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0BA91D-9BA5-4A4B-9462-10E3919FC9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64FFF3-A504-4B60-BCFB-4E56D8A4042C}"/>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5" name="Footer Placeholder 4">
            <a:extLst>
              <a:ext uri="{FF2B5EF4-FFF2-40B4-BE49-F238E27FC236}">
                <a16:creationId xmlns:a16="http://schemas.microsoft.com/office/drawing/2014/main" id="{0C4C3CCE-E143-4F47-B9C8-991E683029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7A8BEE-F9AE-499C-B1B5-9C2332D127CB}"/>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3549692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0A0FA8-F1BE-4C44-B2F3-B6B57943E6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A8A1CE-0815-42E4-9C40-8670E6F612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A37878-9A34-4519-91EC-27625C7B1C37}"/>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5" name="Footer Placeholder 4">
            <a:extLst>
              <a:ext uri="{FF2B5EF4-FFF2-40B4-BE49-F238E27FC236}">
                <a16:creationId xmlns:a16="http://schemas.microsoft.com/office/drawing/2014/main" id="{9A5B302A-3F0E-41AA-AD43-5EED8B279F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159AF8-AA94-455D-82A2-DE45979ABF25}"/>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4048215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30364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B8D35C8-0A23-8C4C-9030-A2F73EBCF492}"/>
              </a:ext>
            </a:extLst>
          </p:cNvPr>
          <p:cNvSpPr/>
          <p:nvPr userDrawn="1"/>
        </p:nvSpPr>
        <p:spPr>
          <a:xfrm>
            <a:off x="0" y="3206276"/>
            <a:ext cx="12192000" cy="3651724"/>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07D733-8AA6-3C40-A778-2F7D067CA5B7}"/>
              </a:ext>
            </a:extLst>
          </p:cNvPr>
          <p:cNvSpPr>
            <a:spLocks noGrp="1"/>
          </p:cNvSpPr>
          <p:nvPr>
            <p:ph type="ctrTitle"/>
          </p:nvPr>
        </p:nvSpPr>
        <p:spPr>
          <a:xfrm>
            <a:off x="1524000" y="3602038"/>
            <a:ext cx="9144000" cy="2041524"/>
          </a:xfrm>
        </p:spPr>
        <p:txBody>
          <a:bodyPr anchor="b"/>
          <a:lstStyle>
            <a:lvl1pPr algn="ctr">
              <a:defRPr sz="6000">
                <a:solidFill>
                  <a:schemeClr val="bg1"/>
                </a:solidFill>
              </a:defRPr>
            </a:lvl1pPr>
          </a:lstStyle>
          <a:p>
            <a:r>
              <a:rPr lang="en-US" dirty="0"/>
              <a:t>Click to edit Master title style</a:t>
            </a:r>
          </a:p>
        </p:txBody>
      </p:sp>
      <p:pic>
        <p:nvPicPr>
          <p:cNvPr id="8" name="Picture 7">
            <a:extLst>
              <a:ext uri="{FF2B5EF4-FFF2-40B4-BE49-F238E27FC236}">
                <a16:creationId xmlns:a16="http://schemas.microsoft.com/office/drawing/2014/main" id="{A3C6E8B9-F444-1047-936C-4DED02D59B07}"/>
              </a:ext>
            </a:extLst>
          </p:cNvPr>
          <p:cNvPicPr>
            <a:picLocks noChangeAspect="1"/>
          </p:cNvPicPr>
          <p:nvPr userDrawn="1"/>
        </p:nvPicPr>
        <p:blipFill>
          <a:blip r:embed="rId2"/>
          <a:stretch>
            <a:fillRect/>
          </a:stretch>
        </p:blipFill>
        <p:spPr>
          <a:xfrm>
            <a:off x="2856000" y="625578"/>
            <a:ext cx="6480000" cy="2323080"/>
          </a:xfrm>
          <a:prstGeom prst="rect">
            <a:avLst/>
          </a:prstGeom>
        </p:spPr>
      </p:pic>
      <p:sp>
        <p:nvSpPr>
          <p:cNvPr id="11" name="Slide Number Placeholder 5">
            <a:extLst>
              <a:ext uri="{FF2B5EF4-FFF2-40B4-BE49-F238E27FC236}">
                <a16:creationId xmlns:a16="http://schemas.microsoft.com/office/drawing/2014/main" id="{E87CBE7E-574D-9749-8890-281655E1EAD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uli" pitchFamily="2" charset="77"/>
              </a:defRPr>
            </a:lvl1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1193145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D8A1-5E54-DC4D-8196-FE1A9E2C43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0609A3-D7DC-A14B-A083-801B2F6FD977}"/>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396393B0-9B26-8246-8E87-1B32DB964E72}"/>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1868466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9D97-1A4D-A54A-A4A0-D75F5FF343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EA7D45-ACEF-544B-9C37-498514FA9A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5">
            <a:extLst>
              <a:ext uri="{FF2B5EF4-FFF2-40B4-BE49-F238E27FC236}">
                <a16:creationId xmlns:a16="http://schemas.microsoft.com/office/drawing/2014/main" id="{69288AFE-B8ED-7F44-A31B-127A6927082C}"/>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1552894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AA6D-D78F-A141-9899-BA774B4491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359010-F285-8C45-B345-8121A34C77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187256-0F36-3840-A2B6-1A9950505C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A14914E5-2470-324E-B317-1BF24D6DB445}"/>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3934211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3A4F-C213-9C4E-8A77-6D2F18B0CD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A96BE4-18F5-494E-804C-EC5680C29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1640DB-DE62-1140-8600-FF8E9CE6F6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765F7D-99C0-6A45-AAB4-6C4BF0EB1E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CF6DD5-F7CE-B646-B7CF-F4608BB04A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4B0BF686-62B3-C74C-B3DA-EEF5C11871D9}"/>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260146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4096058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73FB-86E3-584C-A7FD-5903447BF03B}"/>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A1C0482D-F0D8-FA43-8E46-05D2B44B54A8}"/>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3461753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151B9F59-A4C6-9F4B-91B2-ABBB4402EE95}"/>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1595246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E8DB3-BBD0-3D4B-9397-195733C95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6EADAD-8158-8146-8231-FBE804098D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B737B0-21D8-C042-BB0E-D30E3FF79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E93375-6458-344C-A0DB-4728A34573D8}"/>
              </a:ext>
            </a:extLst>
          </p:cNvPr>
          <p:cNvSpPr>
            <a:spLocks noGrp="1"/>
          </p:cNvSpPr>
          <p:nvPr>
            <p:ph type="dt" sz="half" idx="10"/>
          </p:nvPr>
        </p:nvSpPr>
        <p:spPr>
          <a:xfrm>
            <a:off x="4740897" y="6356350"/>
            <a:ext cx="2743200" cy="365125"/>
          </a:xfrm>
          <a:prstGeom prst="rect">
            <a:avLst/>
          </a:prstGeom>
        </p:spPr>
        <p:txBody>
          <a:bodyPr/>
          <a:lstStyle/>
          <a:p>
            <a:fld id="{CABB9465-7304-884C-AD2A-CF49187D2117}" type="datetimeFigureOut">
              <a:rPr lang="en-US" smtClean="0"/>
              <a:t>3/8/2021</a:t>
            </a:fld>
            <a:endParaRPr lang="en-US"/>
          </a:p>
        </p:txBody>
      </p:sp>
      <p:sp>
        <p:nvSpPr>
          <p:cNvPr id="6" name="Footer Placeholder 5">
            <a:extLst>
              <a:ext uri="{FF2B5EF4-FFF2-40B4-BE49-F238E27FC236}">
                <a16:creationId xmlns:a16="http://schemas.microsoft.com/office/drawing/2014/main" id="{32A03655-4123-0A42-AFC7-E1342B3C6D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6F51E48-165B-1642-A80F-16490DFC2EA8}"/>
              </a:ext>
            </a:extLst>
          </p:cNvPr>
          <p:cNvSpPr>
            <a:spLocks noGrp="1"/>
          </p:cNvSpPr>
          <p:nvPr>
            <p:ph type="sldNum" sz="quarter" idx="12"/>
          </p:nvPr>
        </p:nvSpPr>
        <p:spPr>
          <a:xfrm>
            <a:off x="8610600" y="6356350"/>
            <a:ext cx="2743200" cy="365125"/>
          </a:xfrm>
          <a:prstGeom prst="rect">
            <a:avLst/>
          </a:prstGeom>
        </p:spPr>
        <p:txBody>
          <a:bodyPr/>
          <a:lstStyle/>
          <a:p>
            <a:fld id="{AF0CA8EC-7B39-FA45-9467-DA28134DFB55}" type="slidenum">
              <a:rPr lang="en-US" smtClean="0"/>
              <a:t>‹#›</a:t>
            </a:fld>
            <a:endParaRPr lang="en-US"/>
          </a:p>
        </p:txBody>
      </p:sp>
    </p:spTree>
    <p:extLst>
      <p:ext uri="{BB962C8B-B14F-4D97-AF65-F5344CB8AC3E}">
        <p14:creationId xmlns:p14="http://schemas.microsoft.com/office/powerpoint/2010/main" val="10611857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96C0B-9834-3B4E-A335-AB79BBC5C1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CF8A26-FEC6-B942-9507-ED63DCD51E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2DEB5A-223B-6E47-BD78-232F1D8C5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977FF-037D-C845-89F5-4E3322A4242A}"/>
              </a:ext>
            </a:extLst>
          </p:cNvPr>
          <p:cNvSpPr>
            <a:spLocks noGrp="1"/>
          </p:cNvSpPr>
          <p:nvPr>
            <p:ph type="dt" sz="half" idx="10"/>
          </p:nvPr>
        </p:nvSpPr>
        <p:spPr>
          <a:xfrm>
            <a:off x="4740897" y="6356350"/>
            <a:ext cx="2743200" cy="365125"/>
          </a:xfrm>
          <a:prstGeom prst="rect">
            <a:avLst/>
          </a:prstGeom>
        </p:spPr>
        <p:txBody>
          <a:bodyPr/>
          <a:lstStyle/>
          <a:p>
            <a:fld id="{CABB9465-7304-884C-AD2A-CF49187D2117}" type="datetimeFigureOut">
              <a:rPr lang="en-US" smtClean="0"/>
              <a:t>3/8/2021</a:t>
            </a:fld>
            <a:endParaRPr lang="en-US"/>
          </a:p>
        </p:txBody>
      </p:sp>
      <p:sp>
        <p:nvSpPr>
          <p:cNvPr id="6" name="Footer Placeholder 5">
            <a:extLst>
              <a:ext uri="{FF2B5EF4-FFF2-40B4-BE49-F238E27FC236}">
                <a16:creationId xmlns:a16="http://schemas.microsoft.com/office/drawing/2014/main" id="{31FC3EAF-F50A-3B4B-8B66-F827BDFF93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CFA1402-416D-544E-B236-FB7F48D0C24B}"/>
              </a:ext>
            </a:extLst>
          </p:cNvPr>
          <p:cNvSpPr>
            <a:spLocks noGrp="1"/>
          </p:cNvSpPr>
          <p:nvPr>
            <p:ph type="sldNum" sz="quarter" idx="12"/>
          </p:nvPr>
        </p:nvSpPr>
        <p:spPr>
          <a:xfrm>
            <a:off x="8610600" y="6356350"/>
            <a:ext cx="2743200" cy="365125"/>
          </a:xfrm>
          <a:prstGeom prst="rect">
            <a:avLst/>
          </a:prstGeom>
        </p:spPr>
        <p:txBody>
          <a:bodyPr/>
          <a:lstStyle/>
          <a:p>
            <a:fld id="{AF0CA8EC-7B39-FA45-9467-DA28134DFB55}" type="slidenum">
              <a:rPr lang="en-US" smtClean="0"/>
              <a:t>‹#›</a:t>
            </a:fld>
            <a:endParaRPr lang="en-US"/>
          </a:p>
        </p:txBody>
      </p:sp>
    </p:spTree>
    <p:extLst>
      <p:ext uri="{BB962C8B-B14F-4D97-AF65-F5344CB8AC3E}">
        <p14:creationId xmlns:p14="http://schemas.microsoft.com/office/powerpoint/2010/main" val="22849302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C6709-3C6B-B04A-AA42-77F8B20F72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31394F-A091-9340-B2E2-AFD9D6A892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7D58A405-66C3-4942-A76F-062BEC15DD04}"/>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18551055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7997-CF49-E040-A811-39675AFFF4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4B2F6D-B0C3-9A40-95BF-05A0A71A1E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2D088F7-C198-154F-99AD-DC75FFA7CFAE}"/>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2546872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8465D-65A9-42AC-B040-1A4A13F10D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8AB3E56-161A-43C4-8808-47642F45C1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25D146E-07EC-458D-8881-636286394937}"/>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5" name="Footer Placeholder 4">
            <a:extLst>
              <a:ext uri="{FF2B5EF4-FFF2-40B4-BE49-F238E27FC236}">
                <a16:creationId xmlns:a16="http://schemas.microsoft.com/office/drawing/2014/main" id="{FB4C5AE9-EB67-4B15-ACF3-43A2D1021E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5F414A-33DF-44A0-83B6-A3BB6A8C831D}"/>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1405938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8256-EE20-4B31-A67F-119798899E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B416A1-CFA8-4385-83D7-59583540C8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E94488-FC71-499B-918C-AC5079020298}"/>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5" name="Footer Placeholder 4">
            <a:extLst>
              <a:ext uri="{FF2B5EF4-FFF2-40B4-BE49-F238E27FC236}">
                <a16:creationId xmlns:a16="http://schemas.microsoft.com/office/drawing/2014/main" id="{438F357C-50B3-4B8B-8E52-69892E9EC2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A4A0D0-EA26-4E90-85DF-CB25672A7312}"/>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144398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48858-0D9E-4262-A6D0-7BC92890F8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543F234-BD14-4079-81B6-C267B4A6EB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9B5347-A8F1-466C-93A4-5355E7E00184}"/>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5" name="Footer Placeholder 4">
            <a:extLst>
              <a:ext uri="{FF2B5EF4-FFF2-40B4-BE49-F238E27FC236}">
                <a16:creationId xmlns:a16="http://schemas.microsoft.com/office/drawing/2014/main" id="{B88C677A-A554-4A25-AC03-BD7CC8BC8C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829BDB-5A64-4A9B-A4B2-815F7F72A865}"/>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137932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B2D8D-DC4E-40FD-A306-43CCD9C232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B56248-BFC7-430E-8F39-5F7F0D4BCA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969749-C7A0-4EC2-B4FF-1CC2CB267B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1CFEC6-E5AD-44A3-B4A4-D6ABA3BEFCB6}"/>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6" name="Footer Placeholder 5">
            <a:extLst>
              <a:ext uri="{FF2B5EF4-FFF2-40B4-BE49-F238E27FC236}">
                <a16:creationId xmlns:a16="http://schemas.microsoft.com/office/drawing/2014/main" id="{C63246A6-0FBA-408C-AA56-8B8B65F0DC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2883A9-D076-4CFC-B6D6-ADB019338109}"/>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76910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B27F4-1593-4647-812B-54527E2F574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2EA3A8-2562-44D2-8CF6-FEB95FE7B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7732B6-2EFF-4054-8421-8E397B7292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A0521D-33A9-4373-AA52-8ECD584AD6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324FB3-493C-468E-84A4-51DD7FA8A5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59CB85-71D7-47E8-B09E-11553AA9E8E6}"/>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8" name="Footer Placeholder 7">
            <a:extLst>
              <a:ext uri="{FF2B5EF4-FFF2-40B4-BE49-F238E27FC236}">
                <a16:creationId xmlns:a16="http://schemas.microsoft.com/office/drawing/2014/main" id="{57CDFF0E-DC7D-4783-9FF6-ACCC62C5E4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947A29-FB53-4724-8438-6EC3EF1DF287}"/>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184415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83EC7-7A5B-4AC6-B074-2A472BA3B92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0C3323-EADC-41C5-AF34-C6761C19B618}"/>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4" name="Footer Placeholder 3">
            <a:extLst>
              <a:ext uri="{FF2B5EF4-FFF2-40B4-BE49-F238E27FC236}">
                <a16:creationId xmlns:a16="http://schemas.microsoft.com/office/drawing/2014/main" id="{4BF7E0BC-A29C-4734-8B47-AD495332DC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554292-0128-485F-AF3F-00035C9C000E}"/>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370774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4026D1-1FF9-4876-B71A-4C456EF50361}"/>
              </a:ext>
            </a:extLst>
          </p:cNvPr>
          <p:cNvSpPr>
            <a:spLocks noGrp="1"/>
          </p:cNvSpPr>
          <p:nvPr>
            <p:ph type="dt" sz="half" idx="10"/>
          </p:nvPr>
        </p:nvSpPr>
        <p:spPr/>
        <p:txBody>
          <a:bodyPr/>
          <a:lstStyle/>
          <a:p>
            <a:fld id="{F277717E-9231-4FCF-8574-81E7937A42FA}" type="datetimeFigureOut">
              <a:rPr lang="en-GB" smtClean="0"/>
              <a:t>08/03/2021</a:t>
            </a:fld>
            <a:endParaRPr lang="en-GB"/>
          </a:p>
        </p:txBody>
      </p:sp>
      <p:sp>
        <p:nvSpPr>
          <p:cNvPr id="3" name="Footer Placeholder 2">
            <a:extLst>
              <a:ext uri="{FF2B5EF4-FFF2-40B4-BE49-F238E27FC236}">
                <a16:creationId xmlns:a16="http://schemas.microsoft.com/office/drawing/2014/main" id="{AD7F14C7-5C14-40D9-9BD7-BE5A5A595E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7FC9B5-20A6-4FC6-9513-6657A5F467D4}"/>
              </a:ext>
            </a:extLst>
          </p:cNvPr>
          <p:cNvSpPr>
            <a:spLocks noGrp="1"/>
          </p:cNvSpPr>
          <p:nvPr>
            <p:ph type="sldNum" sz="quarter" idx="12"/>
          </p:nvPr>
        </p:nvSpPr>
        <p:spPr/>
        <p:txBody>
          <a:bodyPr/>
          <a:lstStyle/>
          <a:p>
            <a:fld id="{F806C13F-65E3-404A-9823-5DBCC83E00F5}" type="slidenum">
              <a:rPr lang="en-GB" smtClean="0"/>
              <a:t>‹#›</a:t>
            </a:fld>
            <a:endParaRPr lang="en-GB"/>
          </a:p>
        </p:txBody>
      </p:sp>
    </p:spTree>
    <p:extLst>
      <p:ext uri="{BB962C8B-B14F-4D97-AF65-F5344CB8AC3E}">
        <p14:creationId xmlns:p14="http://schemas.microsoft.com/office/powerpoint/2010/main" val="2824456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3.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08/03/2021</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52161638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E69A5-4D55-4EAA-893F-1901BF7929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3DFDB3-1CC0-4CC6-A180-FF0ABBAA9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AD08E8-E4AB-403F-83A8-36BCEB9F21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7717E-9231-4FCF-8574-81E7937A42FA}" type="datetimeFigureOut">
              <a:rPr lang="en-GB" smtClean="0"/>
              <a:t>08/03/2021</a:t>
            </a:fld>
            <a:endParaRPr lang="en-GB"/>
          </a:p>
        </p:txBody>
      </p:sp>
      <p:sp>
        <p:nvSpPr>
          <p:cNvPr id="5" name="Footer Placeholder 4">
            <a:extLst>
              <a:ext uri="{FF2B5EF4-FFF2-40B4-BE49-F238E27FC236}">
                <a16:creationId xmlns:a16="http://schemas.microsoft.com/office/drawing/2014/main" id="{87C41F18-62DA-4402-BC4B-AD7B357991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B4AAD7F-0BAA-4305-9B63-9A5F358716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6C13F-65E3-404A-9823-5DBCC83E00F5}" type="slidenum">
              <a:rPr lang="en-GB" smtClean="0"/>
              <a:t>‹#›</a:t>
            </a:fld>
            <a:endParaRPr lang="en-GB"/>
          </a:p>
        </p:txBody>
      </p:sp>
    </p:spTree>
    <p:extLst>
      <p:ext uri="{BB962C8B-B14F-4D97-AF65-F5344CB8AC3E}">
        <p14:creationId xmlns:p14="http://schemas.microsoft.com/office/powerpoint/2010/main" val="321372379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6EE1DE-F865-4847-9521-58B351C7DA4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uli" pitchFamily="2" charset="77"/>
              </a:defRPr>
            </a:lvl1pPr>
          </a:lstStyle>
          <a:p>
            <a:fld id="{AF0CA8EC-7B39-FA45-9467-DA28134DFB55}" type="slidenum">
              <a:rPr lang="en-US" smtClean="0"/>
              <a:pPr/>
              <a:t>‹#›</a:t>
            </a:fld>
            <a:endParaRPr lang="en-US" dirty="0"/>
          </a:p>
        </p:txBody>
      </p:sp>
      <p:sp>
        <p:nvSpPr>
          <p:cNvPr id="2" name="Title Placeholder 1">
            <a:extLst>
              <a:ext uri="{FF2B5EF4-FFF2-40B4-BE49-F238E27FC236}">
                <a16:creationId xmlns:a16="http://schemas.microsoft.com/office/drawing/2014/main" id="{4C46E03A-C69A-F343-843F-C7B4A4C33D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84D2993-FF7E-BD44-9B2B-1583B04A31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B26B3A05-B574-FA40-A33D-ED3AE86EEF88}"/>
              </a:ext>
            </a:extLst>
          </p:cNvPr>
          <p:cNvPicPr>
            <a:picLocks noChangeAspect="1"/>
          </p:cNvPicPr>
          <p:nvPr userDrawn="1"/>
        </p:nvPicPr>
        <p:blipFill>
          <a:blip r:embed="rId13"/>
          <a:stretch>
            <a:fillRect/>
          </a:stretch>
        </p:blipFill>
        <p:spPr>
          <a:xfrm>
            <a:off x="9013077" y="5971716"/>
            <a:ext cx="2340723" cy="839149"/>
          </a:xfrm>
          <a:prstGeom prst="rect">
            <a:avLst/>
          </a:prstGeom>
        </p:spPr>
      </p:pic>
      <p:sp>
        <p:nvSpPr>
          <p:cNvPr id="9" name="Rectangle 8">
            <a:extLst>
              <a:ext uri="{FF2B5EF4-FFF2-40B4-BE49-F238E27FC236}">
                <a16:creationId xmlns:a16="http://schemas.microsoft.com/office/drawing/2014/main" id="{9D82B6A0-0DF4-414B-869B-2697E430CFE6}"/>
              </a:ext>
            </a:extLst>
          </p:cNvPr>
          <p:cNvSpPr/>
          <p:nvPr userDrawn="1"/>
        </p:nvSpPr>
        <p:spPr>
          <a:xfrm>
            <a:off x="0" y="0"/>
            <a:ext cx="12192000" cy="90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475640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3600" kern="1200">
          <a:solidFill>
            <a:schemeClr val="tx1"/>
          </a:solidFill>
          <a:latin typeface="Muli"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uli"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uli"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uli"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uli"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uli"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katie@digitalsocialcare.co.uk" TargetMode="Externa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hyperlink" Target="http://www.digitalsocialcare.co.uk/" TargetMode="Externa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hyperlink" Target="mailto:help@digitalsocialcare.co.uk"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hyperlink" Target="https://www.digitalsocialcare.co.uk/data-security-protecting-my-information/data-security-and-protection-toolkit/"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s://www.menti.com/44wndida3b"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vimeo.com/42544404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sptoolkit.nhs.uk/Account/Login" TargetMode="External"/><Relationship Id="rId2" Type="http://schemas.openxmlformats.org/officeDocument/2006/relationships/hyperlink" Target="https://www.dsptoolkit.nhs.uk/" TargetMode="External"/><Relationship Id="rId1" Type="http://schemas.openxmlformats.org/officeDocument/2006/relationships/slideLayout" Target="../slideLayouts/slideLayout14.xml"/><Relationship Id="rId6" Type="http://schemas.openxmlformats.org/officeDocument/2006/relationships/hyperlink" Target="mailto:help@digitalsocialcare.co.uk" TargetMode="External"/><Relationship Id="rId5" Type="http://schemas.openxmlformats.org/officeDocument/2006/relationships/hyperlink" Target="https://www.digitalsocialcare.co.uk/data-security-protecting-my-information/data-security-and-protection-toolkit/" TargetMode="External"/><Relationship Id="rId4" Type="http://schemas.openxmlformats.org/officeDocument/2006/relationships/hyperlink" Target="https://www.dsptoolkit.nhs.uk/Help/overview"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odsportal.digital.nhs.uk/Organisation/Search"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www.dsptoolkit.nhs.uk/Account/RegisterOrganisationCode"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ico.org.uk/" TargetMode="External"/><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hyperlink" Target="https://www.digitalsocialcare.co.uk/data-security-protecting-my-information/data-security-and-protection-toolkit/getting-started-with-the-data-security-protection-toolkit-webinars/" TargetMode="External"/><Relationship Id="rId3" Type="http://schemas.openxmlformats.org/officeDocument/2006/relationships/hyperlink" Target="https://www.digitalsocialcare.co.uk/data-security-protecting-my-information/data-security-and-protection-toolkit/" TargetMode="External"/><Relationship Id="rId7" Type="http://schemas.openxmlformats.org/officeDocument/2006/relationships/hyperlink" Target="https://www.digitalsocialcare.co.uk/wp-content/uploads/2019/04/DSPTStandardsMetGuideASC_v7.pdf" TargetMode="External"/><Relationship Id="rId2" Type="http://schemas.openxmlformats.org/officeDocument/2006/relationships/hyperlink" Target="https://www.dsptoolkit.nhs.uk/Help/overview" TargetMode="External"/><Relationship Id="rId1" Type="http://schemas.openxmlformats.org/officeDocument/2006/relationships/slideLayout" Target="../slideLayouts/slideLayout14.xml"/><Relationship Id="rId6" Type="http://schemas.openxmlformats.org/officeDocument/2006/relationships/hyperlink" Target="https://www.e-lfh.org.uk/programmes/data-security-awareness/" TargetMode="External"/><Relationship Id="rId5" Type="http://schemas.openxmlformats.org/officeDocument/2006/relationships/hyperlink" Target="mailto:help@digitalsocialcare.co.uk" TargetMode="External"/><Relationship Id="rId4" Type="http://schemas.openxmlformats.org/officeDocument/2006/relationships/hyperlink" Target="https://www.dsptoolkit.nhs.uk/Help/2" TargetMode="Externa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hyperlink" Target="mailto:help@digitalsocialcare.co.uk" TargetMode="External"/><Relationship Id="rId3" Type="http://schemas.openxmlformats.org/officeDocument/2006/relationships/hyperlink" Target="https://www.dsptoolkit.nhs.uk/" TargetMode="External"/><Relationship Id="rId7" Type="http://schemas.openxmlformats.org/officeDocument/2006/relationships/hyperlink" Target="https://www.digitalsocialcare.co.uk/data-security-protecting-my-information/data-security-and-protection-toolkit/" TargetMode="External"/><Relationship Id="rId2" Type="http://schemas.openxmlformats.org/officeDocument/2006/relationships/hyperlink" Target="https://www.digitalsocialcare.co.uk/covid-19-guidance/covid-19-quick-access-to-nhsmail/nhsmail-fast-track-how-to/" TargetMode="External"/><Relationship Id="rId1" Type="http://schemas.openxmlformats.org/officeDocument/2006/relationships/slideLayout" Target="../slideLayouts/slideLayout14.xml"/><Relationship Id="rId6" Type="http://schemas.openxmlformats.org/officeDocument/2006/relationships/hyperlink" Target="https://www.dsptoolkit.nhs.uk/Help/overview" TargetMode="External"/><Relationship Id="rId5" Type="http://schemas.openxmlformats.org/officeDocument/2006/relationships/hyperlink" Target="mailto:care.odscode@nhs.net" TargetMode="External"/><Relationship Id="rId10" Type="http://schemas.openxmlformats.org/officeDocument/2006/relationships/hyperlink" Target="https://www.digitalsocialcare.co.uk/wp-content/uploads/2020/05/NHSmail-Care-Provider-User-Guide.pdf" TargetMode="External"/><Relationship Id="rId4" Type="http://schemas.openxmlformats.org/officeDocument/2006/relationships/hyperlink" Target="https://portal.nhs.net/Registration#/careprovider" TargetMode="External"/><Relationship Id="rId9" Type="http://schemas.openxmlformats.org/officeDocument/2006/relationships/hyperlink" Target="https://s3-eu-west-1.amazonaws.com/comms-mat/Training-Materials/Guidance/HowtocompletetheNHSmailSocialCareRegistrationPort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3539" y="3529773"/>
            <a:ext cx="7886700" cy="689541"/>
          </a:xfrm>
        </p:spPr>
        <p:txBody>
          <a:bodyPr>
            <a:normAutofit fontScale="90000"/>
          </a:bodyPr>
          <a:lstStyle/>
          <a:p>
            <a:r>
              <a:rPr lang="en-GB" dirty="0"/>
              <a:t>South East Region Support offer for </a:t>
            </a:r>
            <a:br>
              <a:rPr lang="en-GB" dirty="0"/>
            </a:br>
            <a:r>
              <a:rPr lang="en-GB" dirty="0"/>
              <a:t>Proxy Access to ordering Medication for Residents in Care and Nursing Homes</a:t>
            </a:r>
            <a:br>
              <a:rPr lang="en-GB" dirty="0"/>
            </a:br>
            <a:br>
              <a:rPr lang="en-GB" sz="1600" dirty="0"/>
            </a:br>
            <a:r>
              <a:rPr lang="en-GB" dirty="0">
                <a:solidFill>
                  <a:srgbClr val="00B0F0"/>
                </a:solidFill>
              </a:rPr>
              <a:t>Session 1 - Understanding the DSPT</a:t>
            </a:r>
          </a:p>
        </p:txBody>
      </p:sp>
    </p:spTree>
    <p:extLst>
      <p:ext uri="{BB962C8B-B14F-4D97-AF65-F5344CB8AC3E}">
        <p14:creationId xmlns:p14="http://schemas.microsoft.com/office/powerpoint/2010/main" val="4122649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EA468-C800-4109-BDD8-673A446EEB33}"/>
              </a:ext>
            </a:extLst>
          </p:cNvPr>
          <p:cNvSpPr>
            <a:spLocks noGrp="1"/>
          </p:cNvSpPr>
          <p:nvPr>
            <p:ph type="ctrTitle"/>
          </p:nvPr>
        </p:nvSpPr>
        <p:spPr/>
        <p:txBody>
          <a:bodyPr>
            <a:normAutofit/>
          </a:bodyPr>
          <a:lstStyle/>
          <a:p>
            <a:r>
              <a:rPr lang="en-GB" dirty="0"/>
              <a:t>Digital Social Care Support</a:t>
            </a:r>
            <a:br>
              <a:rPr lang="en-GB" dirty="0"/>
            </a:br>
            <a:br>
              <a:rPr lang="en-GB" dirty="0"/>
            </a:br>
            <a:r>
              <a:rPr lang="en-US" sz="2200" dirty="0">
                <a:hlinkClick r:id="rId2">
                  <a:extLst>
                    <a:ext uri="{A12FA001-AC4F-418D-AE19-62706E023703}">
                      <ahyp:hlinkClr xmlns:ahyp="http://schemas.microsoft.com/office/drawing/2018/hyperlinkcolor" val="tx"/>
                    </a:ext>
                  </a:extLst>
                </a:hlinkClick>
              </a:rPr>
              <a:t>katie@digitalsocialcare.co.uk</a:t>
            </a:r>
            <a:r>
              <a:rPr lang="en-US" sz="2200" dirty="0"/>
              <a:t> / @DigiSocialCare</a:t>
            </a:r>
            <a:endParaRPr lang="en-GB" sz="2200" dirty="0"/>
          </a:p>
        </p:txBody>
      </p:sp>
    </p:spTree>
    <p:extLst>
      <p:ext uri="{BB962C8B-B14F-4D97-AF65-F5344CB8AC3E}">
        <p14:creationId xmlns:p14="http://schemas.microsoft.com/office/powerpoint/2010/main" val="349089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ADC8-A9FF-534A-BA08-52C11045C5FE}"/>
              </a:ext>
            </a:extLst>
          </p:cNvPr>
          <p:cNvSpPr>
            <a:spLocks noGrp="1"/>
          </p:cNvSpPr>
          <p:nvPr>
            <p:ph type="title"/>
          </p:nvPr>
        </p:nvSpPr>
        <p:spPr/>
        <p:txBody>
          <a:bodyPr/>
          <a:lstStyle/>
          <a:p>
            <a:pPr algn="ctr"/>
            <a:r>
              <a:rPr lang="en-US" dirty="0">
                <a:solidFill>
                  <a:schemeClr val="accent1"/>
                </a:solidFill>
              </a:rPr>
              <a:t>What is Digital Social Care?</a:t>
            </a:r>
          </a:p>
        </p:txBody>
      </p:sp>
      <p:sp>
        <p:nvSpPr>
          <p:cNvPr id="3" name="Content Placeholder 2">
            <a:extLst>
              <a:ext uri="{FF2B5EF4-FFF2-40B4-BE49-F238E27FC236}">
                <a16:creationId xmlns:a16="http://schemas.microsoft.com/office/drawing/2014/main" id="{50F2B0F7-775D-4442-9392-A13E127C1F69}"/>
              </a:ext>
            </a:extLst>
          </p:cNvPr>
          <p:cNvSpPr>
            <a:spLocks noGrp="1"/>
          </p:cNvSpPr>
          <p:nvPr>
            <p:ph idx="1"/>
          </p:nvPr>
        </p:nvSpPr>
        <p:spPr/>
        <p:txBody>
          <a:bodyPr/>
          <a:lstStyle/>
          <a:p>
            <a:r>
              <a:rPr lang="en-US" dirty="0"/>
              <a:t>A partnership project between members of the Care Provider Alliance and Skills for Care – funded by NHS Digital and NHSX</a:t>
            </a:r>
          </a:p>
          <a:p>
            <a:pPr marL="0" indent="0">
              <a:buNone/>
            </a:pPr>
            <a:endParaRPr lang="en-US" dirty="0"/>
          </a:p>
          <a:p>
            <a:r>
              <a:rPr lang="en-US" dirty="0"/>
              <a:t>By social care providers for social care providers</a:t>
            </a:r>
          </a:p>
          <a:p>
            <a:endParaRPr lang="en-US" dirty="0"/>
          </a:p>
          <a:p>
            <a:r>
              <a:rPr lang="en-US" dirty="0"/>
              <a:t>Dedicated space for free information, support and guidance on information sharing and technology</a:t>
            </a:r>
          </a:p>
          <a:p>
            <a:endParaRPr lang="en-US" dirty="0"/>
          </a:p>
          <a:p>
            <a:r>
              <a:rPr lang="en-US" dirty="0">
                <a:hlinkClick r:id="rId2"/>
              </a:rPr>
              <a:t>www.digitalsocialcare.co.uk</a:t>
            </a:r>
            <a:r>
              <a:rPr lang="en-US" dirty="0"/>
              <a:t> </a:t>
            </a:r>
          </a:p>
        </p:txBody>
      </p:sp>
    </p:spTree>
    <p:extLst>
      <p:ext uri="{BB962C8B-B14F-4D97-AF65-F5344CB8AC3E}">
        <p14:creationId xmlns:p14="http://schemas.microsoft.com/office/powerpoint/2010/main" val="45195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78A942-08B5-41AA-BABB-A8B170AD7456}"/>
              </a:ext>
            </a:extLst>
          </p:cNvPr>
          <p:cNvSpPr>
            <a:spLocks noGrp="1"/>
          </p:cNvSpPr>
          <p:nvPr>
            <p:ph type="title"/>
          </p:nvPr>
        </p:nvSpPr>
        <p:spPr/>
        <p:txBody>
          <a:bodyPr/>
          <a:lstStyle/>
          <a:p>
            <a:pPr algn="ctr"/>
            <a:r>
              <a:rPr lang="en-GB" dirty="0"/>
              <a:t>What support do we offer - generally </a:t>
            </a:r>
          </a:p>
        </p:txBody>
      </p:sp>
      <p:sp>
        <p:nvSpPr>
          <p:cNvPr id="5" name="Content Placeholder 4">
            <a:extLst>
              <a:ext uri="{FF2B5EF4-FFF2-40B4-BE49-F238E27FC236}">
                <a16:creationId xmlns:a16="http://schemas.microsoft.com/office/drawing/2014/main" id="{0BCBB23D-B4D7-4523-9861-9EBA892F92A2}"/>
              </a:ext>
            </a:extLst>
          </p:cNvPr>
          <p:cNvSpPr>
            <a:spLocks noGrp="1"/>
          </p:cNvSpPr>
          <p:nvPr>
            <p:ph sz="half" idx="1"/>
          </p:nvPr>
        </p:nvSpPr>
        <p:spPr/>
        <p:txBody>
          <a:bodyPr>
            <a:normAutofit/>
          </a:bodyPr>
          <a:lstStyle/>
          <a:p>
            <a:r>
              <a:rPr lang="en-GB" dirty="0"/>
              <a:t>Telephone helpline and email service</a:t>
            </a:r>
          </a:p>
          <a:p>
            <a:r>
              <a:rPr lang="en-GB" dirty="0"/>
              <a:t>Guides – video and text</a:t>
            </a:r>
          </a:p>
          <a:p>
            <a:r>
              <a:rPr lang="en-GB" dirty="0"/>
              <a:t>Digital Readiness Tool</a:t>
            </a:r>
          </a:p>
          <a:p>
            <a:r>
              <a:rPr lang="en-GB" dirty="0"/>
              <a:t>Success Stories</a:t>
            </a:r>
          </a:p>
          <a:p>
            <a:r>
              <a:rPr lang="en-GB" dirty="0"/>
              <a:t>Newsletter</a:t>
            </a:r>
          </a:p>
          <a:p>
            <a:r>
              <a:rPr lang="en-GB" dirty="0"/>
              <a:t>Funding</a:t>
            </a:r>
          </a:p>
          <a:p>
            <a:r>
              <a:rPr lang="en-GB" dirty="0"/>
              <a:t>Glossary / Jargon Buster</a:t>
            </a:r>
          </a:p>
        </p:txBody>
      </p:sp>
      <p:sp>
        <p:nvSpPr>
          <p:cNvPr id="8" name="Content Placeholder 7">
            <a:extLst>
              <a:ext uri="{FF2B5EF4-FFF2-40B4-BE49-F238E27FC236}">
                <a16:creationId xmlns:a16="http://schemas.microsoft.com/office/drawing/2014/main" id="{C684A8B2-7228-4267-B6AC-B7D4C8C0167B}"/>
              </a:ext>
            </a:extLst>
          </p:cNvPr>
          <p:cNvSpPr>
            <a:spLocks noGrp="1"/>
          </p:cNvSpPr>
          <p:nvPr>
            <p:ph sz="half" idx="2"/>
          </p:nvPr>
        </p:nvSpPr>
        <p:spPr>
          <a:xfrm>
            <a:off x="6274904" y="1690688"/>
            <a:ext cx="5078896" cy="41378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US" sz="2800" dirty="0">
                <a:effectLst/>
                <a:ea typeface="Muli"/>
                <a:cs typeface="Times New Roman" panose="02020603050405020304" pitchFamily="18" charset="0"/>
              </a:rPr>
              <a:t>Our helpline is open between 9am and 5pm Monday to Friday by calling </a:t>
            </a:r>
            <a:r>
              <a:rPr lang="en-GB" sz="2800" dirty="0">
                <a:effectLst/>
                <a:ea typeface="Muli"/>
                <a:cs typeface="Times New Roman" panose="02020603050405020304" pitchFamily="18" charset="0"/>
              </a:rPr>
              <a:t>0208 133 3430 or by email on </a:t>
            </a:r>
            <a:r>
              <a:rPr lang="en-GB" sz="2800" u="sng" dirty="0">
                <a:solidFill>
                  <a:srgbClr val="E74A3B"/>
                </a:solidFill>
                <a:effectLst/>
                <a:ea typeface="Muli"/>
                <a:cs typeface="Times New Roman" panose="02020603050405020304" pitchFamily="18" charset="0"/>
                <a:hlinkClick r:id="rId2"/>
              </a:rPr>
              <a:t>help@digitalsocialcare.co.uk</a:t>
            </a:r>
            <a:endParaRPr lang="en-GB" sz="2800" dirty="0">
              <a:effectLst/>
              <a:ea typeface="Muli"/>
              <a:cs typeface="Times New Roman" panose="02020603050405020304" pitchFamily="18" charset="0"/>
            </a:endParaRPr>
          </a:p>
        </p:txBody>
      </p:sp>
    </p:spTree>
    <p:extLst>
      <p:ext uri="{BB962C8B-B14F-4D97-AF65-F5344CB8AC3E}">
        <p14:creationId xmlns:p14="http://schemas.microsoft.com/office/powerpoint/2010/main" val="2345572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78A942-08B5-41AA-BABB-A8B170AD7456}"/>
              </a:ext>
            </a:extLst>
          </p:cNvPr>
          <p:cNvSpPr>
            <a:spLocks noGrp="1"/>
          </p:cNvSpPr>
          <p:nvPr>
            <p:ph type="title"/>
          </p:nvPr>
        </p:nvSpPr>
        <p:spPr/>
        <p:txBody>
          <a:bodyPr/>
          <a:lstStyle/>
          <a:p>
            <a:pPr algn="ctr"/>
            <a:r>
              <a:rPr lang="en-GB" dirty="0"/>
              <a:t>What support do we offer</a:t>
            </a:r>
          </a:p>
        </p:txBody>
      </p:sp>
      <p:sp>
        <p:nvSpPr>
          <p:cNvPr id="5" name="Content Placeholder 4">
            <a:extLst>
              <a:ext uri="{FF2B5EF4-FFF2-40B4-BE49-F238E27FC236}">
                <a16:creationId xmlns:a16="http://schemas.microsoft.com/office/drawing/2014/main" id="{0BCBB23D-B4D7-4523-9861-9EBA892F92A2}"/>
              </a:ext>
            </a:extLst>
          </p:cNvPr>
          <p:cNvSpPr>
            <a:spLocks noGrp="1"/>
          </p:cNvSpPr>
          <p:nvPr>
            <p:ph sz="half" idx="1"/>
          </p:nvPr>
        </p:nvSpPr>
        <p:spPr>
          <a:xfrm>
            <a:off x="838200" y="2425565"/>
            <a:ext cx="5181600" cy="3751397"/>
          </a:xfrm>
        </p:spPr>
        <p:txBody>
          <a:bodyPr>
            <a:normAutofit fontScale="85000" lnSpcReduction="20000"/>
          </a:bodyPr>
          <a:lstStyle/>
          <a:p>
            <a:r>
              <a:rPr lang="en-GB" dirty="0">
                <a:hlinkClick r:id="rId2"/>
              </a:rPr>
              <a:t>https://www.digitalsocialcare.co.uk/data-security-protecting-my-information/data-security-and-protection-toolkit/</a:t>
            </a:r>
            <a:endParaRPr lang="en-GB" dirty="0"/>
          </a:p>
          <a:p>
            <a:pPr marL="0" indent="0">
              <a:buNone/>
            </a:pPr>
            <a:endParaRPr lang="en-GB" dirty="0"/>
          </a:p>
          <a:p>
            <a:r>
              <a:rPr lang="en-GB" u="sng" dirty="0"/>
              <a:t>Helpdesk / knowledge base</a:t>
            </a:r>
            <a:endParaRPr lang="en-GB" dirty="0"/>
          </a:p>
          <a:p>
            <a:pPr lvl="1"/>
            <a:r>
              <a:rPr lang="en-GB" dirty="0"/>
              <a:t>How to Guides and workbooks</a:t>
            </a:r>
          </a:p>
          <a:p>
            <a:pPr lvl="2"/>
            <a:r>
              <a:rPr lang="en-GB" dirty="0"/>
              <a:t>Standards Met</a:t>
            </a:r>
          </a:p>
          <a:p>
            <a:pPr lvl="2"/>
            <a:r>
              <a:rPr lang="en-GB" dirty="0"/>
              <a:t>Approaching Standards (forthcoming)</a:t>
            </a:r>
          </a:p>
          <a:p>
            <a:pPr lvl="2"/>
            <a:r>
              <a:rPr lang="en-GB" dirty="0"/>
              <a:t>Videos</a:t>
            </a:r>
          </a:p>
          <a:p>
            <a:pPr lvl="2"/>
            <a:r>
              <a:rPr lang="en-GB" dirty="0"/>
              <a:t>How to register</a:t>
            </a:r>
          </a:p>
          <a:p>
            <a:pPr lvl="2"/>
            <a:r>
              <a:rPr lang="en-GB" dirty="0"/>
              <a:t>Template policies &amp; Procedures</a:t>
            </a:r>
          </a:p>
          <a:p>
            <a:pPr lvl="2"/>
            <a:r>
              <a:rPr lang="en-GB" dirty="0"/>
              <a:t>Staff Guidance</a:t>
            </a:r>
          </a:p>
          <a:p>
            <a:pPr lvl="2"/>
            <a:endParaRPr lang="en-GB" dirty="0"/>
          </a:p>
          <a:p>
            <a:pPr lvl="1"/>
            <a:endParaRPr lang="en-GB" dirty="0"/>
          </a:p>
          <a:p>
            <a:endParaRPr lang="en-GB" dirty="0"/>
          </a:p>
        </p:txBody>
      </p:sp>
      <p:sp>
        <p:nvSpPr>
          <p:cNvPr id="9" name="Content Placeholder 8">
            <a:extLst>
              <a:ext uri="{FF2B5EF4-FFF2-40B4-BE49-F238E27FC236}">
                <a16:creationId xmlns:a16="http://schemas.microsoft.com/office/drawing/2014/main" id="{F172E108-A221-4FD1-AD62-A0B9A82760AD}"/>
              </a:ext>
            </a:extLst>
          </p:cNvPr>
          <p:cNvSpPr>
            <a:spLocks noGrp="1"/>
          </p:cNvSpPr>
          <p:nvPr>
            <p:ph sz="half" idx="2"/>
          </p:nvPr>
        </p:nvSpPr>
        <p:spPr>
          <a:xfrm>
            <a:off x="6172200" y="2425565"/>
            <a:ext cx="5181600" cy="3751398"/>
          </a:xfrm>
        </p:spPr>
        <p:txBody>
          <a:bodyPr>
            <a:normAutofit fontScale="85000" lnSpcReduction="20000"/>
          </a:bodyPr>
          <a:lstStyle/>
          <a:p>
            <a:r>
              <a:rPr lang="en-GB" u="sng" dirty="0"/>
              <a:t>Large Provider Support</a:t>
            </a:r>
          </a:p>
          <a:p>
            <a:pPr lvl="1"/>
            <a:r>
              <a:rPr lang="en-GB" dirty="0"/>
              <a:t>Central contact with and support to larger providers who work nationally or across several regions. </a:t>
            </a:r>
          </a:p>
          <a:p>
            <a:pPr lvl="1"/>
            <a:endParaRPr lang="en-GB" dirty="0"/>
          </a:p>
          <a:p>
            <a:r>
              <a:rPr lang="en-GB" u="sng" dirty="0"/>
              <a:t>DSPT Auditing</a:t>
            </a:r>
          </a:p>
          <a:p>
            <a:pPr lvl="1"/>
            <a:r>
              <a:rPr lang="en-GB" dirty="0"/>
              <a:t>Anonymous sampling of some submitted toolkits. </a:t>
            </a:r>
          </a:p>
          <a:p>
            <a:pPr lvl="1"/>
            <a:endParaRPr lang="en-GB" dirty="0"/>
          </a:p>
          <a:p>
            <a:pPr marL="0" indent="0">
              <a:buNone/>
            </a:pPr>
            <a:endParaRPr lang="en-GB" u="sng" dirty="0"/>
          </a:p>
        </p:txBody>
      </p:sp>
    </p:spTree>
    <p:extLst>
      <p:ext uri="{BB962C8B-B14F-4D97-AF65-F5344CB8AC3E}">
        <p14:creationId xmlns:p14="http://schemas.microsoft.com/office/powerpoint/2010/main" val="2438920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E1B34-1B9C-41AB-814D-5CCEBA758552}"/>
              </a:ext>
            </a:extLst>
          </p:cNvPr>
          <p:cNvSpPr>
            <a:spLocks noGrp="1"/>
          </p:cNvSpPr>
          <p:nvPr>
            <p:ph type="title"/>
          </p:nvPr>
        </p:nvSpPr>
        <p:spPr/>
        <p:txBody>
          <a:bodyPr/>
          <a:lstStyle/>
          <a:p>
            <a:pPr algn="ctr"/>
            <a:r>
              <a:rPr lang="en-GB" dirty="0"/>
              <a:t>What support do </a:t>
            </a:r>
            <a:r>
              <a:rPr lang="en-GB"/>
              <a:t>we offer</a:t>
            </a:r>
            <a:endParaRPr lang="en-GB" dirty="0"/>
          </a:p>
        </p:txBody>
      </p:sp>
      <p:sp>
        <p:nvSpPr>
          <p:cNvPr id="3" name="Content Placeholder 2">
            <a:extLst>
              <a:ext uri="{FF2B5EF4-FFF2-40B4-BE49-F238E27FC236}">
                <a16:creationId xmlns:a16="http://schemas.microsoft.com/office/drawing/2014/main" id="{6E9C99BE-F094-4AB9-B3E3-C892FED26A9F}"/>
              </a:ext>
            </a:extLst>
          </p:cNvPr>
          <p:cNvSpPr>
            <a:spLocks noGrp="1"/>
          </p:cNvSpPr>
          <p:nvPr>
            <p:ph sz="half" idx="1"/>
          </p:nvPr>
        </p:nvSpPr>
        <p:spPr/>
        <p:txBody>
          <a:bodyPr/>
          <a:lstStyle/>
          <a:p>
            <a:pPr marL="0" indent="0" algn="ctr">
              <a:buNone/>
            </a:pPr>
            <a:r>
              <a:rPr lang="en-GB" u="sng" dirty="0"/>
              <a:t>NHSmail</a:t>
            </a:r>
          </a:p>
          <a:p>
            <a:r>
              <a:rPr lang="en-GB" dirty="0"/>
              <a:t>Host videos and guides created by NHSmail / Accenture</a:t>
            </a:r>
          </a:p>
          <a:p>
            <a:endParaRPr lang="en-GB" dirty="0"/>
          </a:p>
          <a:p>
            <a:r>
              <a:rPr lang="en-GB" dirty="0"/>
              <a:t>Information on how to sign up for NHSmail</a:t>
            </a:r>
          </a:p>
          <a:p>
            <a:endParaRPr lang="en-GB" dirty="0"/>
          </a:p>
          <a:p>
            <a:r>
              <a:rPr lang="en-GB" dirty="0"/>
              <a:t>Information on secure email accreditation</a:t>
            </a:r>
          </a:p>
        </p:txBody>
      </p:sp>
      <p:sp>
        <p:nvSpPr>
          <p:cNvPr id="4" name="Content Placeholder 3">
            <a:extLst>
              <a:ext uri="{FF2B5EF4-FFF2-40B4-BE49-F238E27FC236}">
                <a16:creationId xmlns:a16="http://schemas.microsoft.com/office/drawing/2014/main" id="{28F4248E-6069-4D02-9E29-8067DBFFB8D4}"/>
              </a:ext>
            </a:extLst>
          </p:cNvPr>
          <p:cNvSpPr>
            <a:spLocks noGrp="1"/>
          </p:cNvSpPr>
          <p:nvPr>
            <p:ph sz="half" idx="2"/>
          </p:nvPr>
        </p:nvSpPr>
        <p:spPr/>
        <p:txBody>
          <a:bodyPr/>
          <a:lstStyle/>
          <a:p>
            <a:pPr marL="0" indent="0" algn="ctr">
              <a:buNone/>
            </a:pPr>
            <a:r>
              <a:rPr lang="en-GB" u="sng" dirty="0"/>
              <a:t>Care Home iPads</a:t>
            </a:r>
          </a:p>
          <a:p>
            <a:r>
              <a:rPr lang="en-GB" dirty="0"/>
              <a:t>Host videos and guides on how to use the iPads including</a:t>
            </a:r>
          </a:p>
          <a:p>
            <a:pPr lvl="1"/>
            <a:r>
              <a:rPr lang="en-GB" dirty="0"/>
              <a:t>How to change a passcode</a:t>
            </a:r>
          </a:p>
          <a:p>
            <a:pPr lvl="1"/>
            <a:r>
              <a:rPr lang="en-GB" dirty="0"/>
              <a:t>How to access NHSmail</a:t>
            </a:r>
          </a:p>
          <a:p>
            <a:pPr lvl="1"/>
            <a:r>
              <a:rPr lang="en-GB" dirty="0"/>
              <a:t>How to use MS Teams</a:t>
            </a:r>
          </a:p>
          <a:p>
            <a:pPr lvl="1"/>
            <a:r>
              <a:rPr lang="en-GB" dirty="0"/>
              <a:t>NHSmail movers and leavers policy</a:t>
            </a:r>
          </a:p>
          <a:p>
            <a:r>
              <a:rPr lang="en-GB" dirty="0"/>
              <a:t>Host weekly webinars with live Q&amp;A for care homes</a:t>
            </a:r>
          </a:p>
        </p:txBody>
      </p:sp>
    </p:spTree>
    <p:extLst>
      <p:ext uri="{BB962C8B-B14F-4D97-AF65-F5344CB8AC3E}">
        <p14:creationId xmlns:p14="http://schemas.microsoft.com/office/powerpoint/2010/main" val="4079382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CDA4-0AA8-4FDE-BCFE-9ABCF9D83AA9}"/>
              </a:ext>
            </a:extLst>
          </p:cNvPr>
          <p:cNvSpPr>
            <a:spLocks noGrp="1"/>
          </p:cNvSpPr>
          <p:nvPr>
            <p:ph type="title"/>
          </p:nvPr>
        </p:nvSpPr>
        <p:spPr>
          <a:xfrm>
            <a:off x="2019902" y="2259567"/>
            <a:ext cx="8943754" cy="2906793"/>
          </a:xfrm>
        </p:spPr>
        <p:txBody>
          <a:bodyPr>
            <a:normAutofit fontScale="90000"/>
          </a:bodyPr>
          <a:lstStyle/>
          <a:p>
            <a:pPr algn="ctr"/>
            <a:br>
              <a:rPr lang="en-GB" dirty="0"/>
            </a:br>
            <a:r>
              <a:rPr lang="en-GB" dirty="0"/>
              <a:t>5 mins for feedback forms to be completed</a:t>
            </a:r>
            <a:br>
              <a:rPr lang="en-GB" dirty="0"/>
            </a:br>
            <a:br>
              <a:rPr lang="en-GB" dirty="0"/>
            </a:br>
            <a:r>
              <a:rPr lang="en-GB" dirty="0">
                <a:hlinkClick r:id="rId3"/>
              </a:rPr>
              <a:t>https://www.menti.com/44wndida3b</a:t>
            </a:r>
            <a:br>
              <a:rPr lang="en-GB" dirty="0"/>
            </a:br>
            <a:br>
              <a:rPr lang="en-GB" dirty="0"/>
            </a:br>
            <a:r>
              <a:rPr lang="en-GB" dirty="0"/>
              <a:t>Questions</a:t>
            </a:r>
          </a:p>
        </p:txBody>
      </p:sp>
    </p:spTree>
    <p:extLst>
      <p:ext uri="{BB962C8B-B14F-4D97-AF65-F5344CB8AC3E}">
        <p14:creationId xmlns:p14="http://schemas.microsoft.com/office/powerpoint/2010/main" val="420789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66D642A-EA8E-4A6E-AA08-47E3264DF080}"/>
              </a:ext>
            </a:extLst>
          </p:cNvPr>
          <p:cNvSpPr txBox="1"/>
          <p:nvPr/>
        </p:nvSpPr>
        <p:spPr>
          <a:xfrm>
            <a:off x="310393" y="352338"/>
            <a:ext cx="9638950" cy="369332"/>
          </a:xfrm>
          <a:prstGeom prst="rect">
            <a:avLst/>
          </a:prstGeom>
          <a:noFill/>
        </p:spPr>
        <p:txBody>
          <a:bodyPr wrap="square" rtlCol="0">
            <a:spAutoFit/>
          </a:bodyPr>
          <a:lstStyle/>
          <a:p>
            <a:r>
              <a:rPr lang="en-GB" dirty="0">
                <a:solidFill>
                  <a:srgbClr val="002060"/>
                </a:solidFill>
                <a:latin typeface="Arial" panose="020B0604020202020204" pitchFamily="34" charset="0"/>
                <a:cs typeface="Arial" panose="020B0604020202020204" pitchFamily="34" charset="0"/>
              </a:rPr>
              <a:t>Session 1 - Data Security and Protection Toolkit</a:t>
            </a:r>
          </a:p>
        </p:txBody>
      </p:sp>
      <p:sp>
        <p:nvSpPr>
          <p:cNvPr id="2" name="Rectangle 1">
            <a:extLst>
              <a:ext uri="{FF2B5EF4-FFF2-40B4-BE49-F238E27FC236}">
                <a16:creationId xmlns:a16="http://schemas.microsoft.com/office/drawing/2014/main" id="{6DBE1FC4-86C2-4F0B-94CE-BA0923A027ED}"/>
              </a:ext>
            </a:extLst>
          </p:cNvPr>
          <p:cNvSpPr/>
          <p:nvPr/>
        </p:nvSpPr>
        <p:spPr>
          <a:xfrm>
            <a:off x="602751" y="1196052"/>
            <a:ext cx="11099514" cy="2862322"/>
          </a:xfrm>
          <a:prstGeom prst="rect">
            <a:avLst/>
          </a:prstGeom>
        </p:spPr>
        <p:txBody>
          <a:bodyPr wrap="square">
            <a:spAutoFit/>
          </a:bodyPr>
          <a:lstStyle/>
          <a:p>
            <a:pPr marL="171450" indent="-171450">
              <a:buFont typeface="Arial" panose="020B0604020202020204" pitchFamily="34" charset="0"/>
              <a:buChar char="•"/>
            </a:pPr>
            <a:r>
              <a:rPr lang="en-GB" b="1" dirty="0">
                <a:solidFill>
                  <a:schemeClr val="accent1"/>
                </a:solidFill>
                <a:latin typeface="Arial" panose="020B0604020202020204" pitchFamily="34" charset="0"/>
                <a:cs typeface="Arial" panose="020B0604020202020204" pitchFamily="34" charset="0"/>
              </a:rPr>
              <a:t>What is the DSPT?  Background and Overview</a:t>
            </a:r>
          </a:p>
          <a:p>
            <a:endParaRPr lang="en-GB" b="1"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1" dirty="0">
                <a:solidFill>
                  <a:schemeClr val="accent1"/>
                </a:solidFill>
                <a:latin typeface="Arial" panose="020B0604020202020204" pitchFamily="34" charset="0"/>
                <a:cs typeface="Arial" panose="020B0604020202020204" pitchFamily="34" charset="0"/>
              </a:rPr>
              <a:t>Defining the Starting point</a:t>
            </a:r>
          </a:p>
          <a:p>
            <a:pPr marL="628650" lvl="1" indent="-1714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How do I find out what my status is?</a:t>
            </a:r>
          </a:p>
          <a:p>
            <a:pPr lvl="1"/>
            <a:endParaRPr lang="en-GB" b="1"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1" dirty="0">
                <a:solidFill>
                  <a:schemeClr val="accent1"/>
                </a:solidFill>
                <a:latin typeface="Arial" panose="020B0604020202020204" pitchFamily="34" charset="0"/>
                <a:cs typeface="Arial" panose="020B0604020202020204" pitchFamily="34" charset="0"/>
              </a:rPr>
              <a:t>What requirements do I need to comply to?</a:t>
            </a:r>
          </a:p>
          <a:p>
            <a:endParaRPr lang="en-GB" b="1" dirty="0">
              <a:solidFill>
                <a:schemeClr val="accent1"/>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defRPr/>
            </a:pPr>
            <a:r>
              <a:rPr lang="en-GB" b="1" dirty="0">
                <a:solidFill>
                  <a:schemeClr val="accent1"/>
                </a:solidFill>
                <a:latin typeface="Arial" panose="020B0604020202020204" pitchFamily="34" charset="0"/>
                <a:cs typeface="Arial" panose="020B0604020202020204" pitchFamily="34" charset="0"/>
              </a:rPr>
              <a:t>NHS Mail / Waiver</a:t>
            </a:r>
          </a:p>
          <a:p>
            <a:endParaRPr lang="en-GB" b="1"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1" dirty="0">
                <a:solidFill>
                  <a:schemeClr val="accent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758235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66D642A-EA8E-4A6E-AA08-47E3264DF080}"/>
              </a:ext>
            </a:extLst>
          </p:cNvPr>
          <p:cNvSpPr txBox="1"/>
          <p:nvPr/>
        </p:nvSpPr>
        <p:spPr>
          <a:xfrm>
            <a:off x="310393" y="352338"/>
            <a:ext cx="9638950" cy="646331"/>
          </a:xfrm>
          <a:prstGeom prst="rect">
            <a:avLst/>
          </a:prstGeom>
          <a:noFill/>
        </p:spPr>
        <p:txBody>
          <a:bodyPr wrap="square" rtlCol="0">
            <a:spAutoFit/>
          </a:bodyPr>
          <a:lstStyle/>
          <a:p>
            <a:r>
              <a:rPr lang="en-GB" dirty="0">
                <a:solidFill>
                  <a:srgbClr val="002060"/>
                </a:solidFill>
                <a:latin typeface="Arial" panose="020B0604020202020204" pitchFamily="34" charset="0"/>
                <a:cs typeface="Arial" panose="020B0604020202020204" pitchFamily="34" charset="0"/>
              </a:rPr>
              <a:t>Session 1 - Data Security and Protection Toolkit</a:t>
            </a:r>
          </a:p>
          <a:p>
            <a:r>
              <a:rPr lang="en-GB" dirty="0">
                <a:solidFill>
                  <a:schemeClr val="accent1"/>
                </a:solidFill>
                <a:latin typeface="Arial" panose="020B0604020202020204" pitchFamily="34" charset="0"/>
                <a:cs typeface="Arial" panose="020B0604020202020204" pitchFamily="34" charset="0"/>
              </a:rPr>
              <a:t>What is the DSPT?</a:t>
            </a:r>
          </a:p>
        </p:txBody>
      </p:sp>
      <p:sp>
        <p:nvSpPr>
          <p:cNvPr id="2" name="Rectangle 1">
            <a:extLst>
              <a:ext uri="{FF2B5EF4-FFF2-40B4-BE49-F238E27FC236}">
                <a16:creationId xmlns:a16="http://schemas.microsoft.com/office/drawing/2014/main" id="{A18BF537-5A16-4DCA-895B-F1EE8418AF7A}"/>
              </a:ext>
            </a:extLst>
          </p:cNvPr>
          <p:cNvSpPr/>
          <p:nvPr/>
        </p:nvSpPr>
        <p:spPr>
          <a:xfrm>
            <a:off x="310393" y="1242085"/>
            <a:ext cx="11515162" cy="2862322"/>
          </a:xfrm>
          <a:prstGeom prst="rect">
            <a:avLst/>
          </a:prstGeom>
        </p:spPr>
        <p:txBody>
          <a:bodyPr wrap="square">
            <a:spAutoFit/>
          </a:bodyPr>
          <a:lstStyle/>
          <a:p>
            <a:pPr marL="285750" indent="-285750">
              <a:buFont typeface="Arial" panose="020B0604020202020204" pitchFamily="34" charset="0"/>
              <a:buChar char="•"/>
            </a:pPr>
            <a:r>
              <a:rPr lang="en-GB" dirty="0">
                <a:solidFill>
                  <a:schemeClr val="accent1"/>
                </a:solidFill>
                <a:latin typeface="Muli"/>
              </a:rPr>
              <a:t>The DSPT is an annual self-assessment for health and care organisations. </a:t>
            </a:r>
          </a:p>
          <a:p>
            <a:pPr marL="285750" indent="-285750">
              <a:buFont typeface="Arial" panose="020B0604020202020204" pitchFamily="34" charset="0"/>
              <a:buChar char="•"/>
            </a:pPr>
            <a:endParaRPr lang="en-GB" dirty="0">
              <a:solidFill>
                <a:schemeClr val="accent1"/>
              </a:solidFill>
              <a:latin typeface="Muli"/>
            </a:endParaRPr>
          </a:p>
          <a:p>
            <a:pPr marL="285750" indent="-285750">
              <a:buFont typeface="Arial" panose="020B0604020202020204" pitchFamily="34" charset="0"/>
              <a:buChar char="•"/>
            </a:pPr>
            <a:r>
              <a:rPr lang="en-GB" dirty="0">
                <a:solidFill>
                  <a:schemeClr val="accent1"/>
                </a:solidFill>
                <a:latin typeface="Muli"/>
              </a:rPr>
              <a:t>It shows you what you need to do to keep people’s information safe, and to protect your business from the risk of a data breach or a cyber attack. </a:t>
            </a:r>
          </a:p>
          <a:p>
            <a:pPr marL="285750" indent="-285750">
              <a:buFont typeface="Arial" panose="020B0604020202020204" pitchFamily="34" charset="0"/>
              <a:buChar char="•"/>
            </a:pPr>
            <a:endParaRPr lang="en-GB" dirty="0">
              <a:solidFill>
                <a:schemeClr val="accent1"/>
              </a:solidFill>
              <a:latin typeface="Muli"/>
            </a:endParaRPr>
          </a:p>
          <a:p>
            <a:pPr marL="285750" indent="-285750">
              <a:buFont typeface="Arial" panose="020B0604020202020204" pitchFamily="34" charset="0"/>
              <a:buChar char="•"/>
            </a:pPr>
            <a:r>
              <a:rPr lang="en-GB" dirty="0">
                <a:solidFill>
                  <a:schemeClr val="accent1"/>
                </a:solidFill>
                <a:latin typeface="Muli"/>
              </a:rPr>
              <a:t>Once you’ve completed the DSPT, it will help you demonstrate to your residents and their families, Commissioners, CQC, GPs and other NHS services, that you are handling information securely.</a:t>
            </a:r>
          </a:p>
          <a:p>
            <a:pPr marL="285750" indent="-285750">
              <a:buFont typeface="Arial" panose="020B0604020202020204" pitchFamily="34" charset="0"/>
              <a:buChar char="•"/>
            </a:pPr>
            <a:endParaRPr lang="en-GB" dirty="0">
              <a:solidFill>
                <a:schemeClr val="accent1"/>
              </a:solidFill>
              <a:latin typeface="Muli"/>
            </a:endParaRPr>
          </a:p>
          <a:p>
            <a:pPr marL="285750" indent="-285750">
              <a:buFont typeface="Arial" panose="020B0604020202020204" pitchFamily="34" charset="0"/>
              <a:buChar char="•"/>
            </a:pPr>
            <a:r>
              <a:rPr lang="en-GB" dirty="0">
                <a:solidFill>
                  <a:schemeClr val="accent1"/>
                </a:solidFill>
                <a:latin typeface="Muli"/>
              </a:rPr>
              <a:t>The DSPT is a requirement for Digital Access for patient care and is a driver for implementation of Proxy Access for ordering medication</a:t>
            </a:r>
          </a:p>
        </p:txBody>
      </p:sp>
      <p:pic>
        <p:nvPicPr>
          <p:cNvPr id="4" name="Picture 3">
            <a:hlinkClick r:id="rId3"/>
            <a:extLst>
              <a:ext uri="{FF2B5EF4-FFF2-40B4-BE49-F238E27FC236}">
                <a16:creationId xmlns:a16="http://schemas.microsoft.com/office/drawing/2014/main" id="{9AEFAA19-CFAC-41B2-AA7F-6EB4632C374F}"/>
              </a:ext>
            </a:extLst>
          </p:cNvPr>
          <p:cNvPicPr>
            <a:picLocks noChangeAspect="1"/>
          </p:cNvPicPr>
          <p:nvPr/>
        </p:nvPicPr>
        <p:blipFill>
          <a:blip r:embed="rId4"/>
          <a:stretch>
            <a:fillRect/>
          </a:stretch>
        </p:blipFill>
        <p:spPr>
          <a:xfrm>
            <a:off x="8234244" y="3929746"/>
            <a:ext cx="3647363" cy="1995451"/>
          </a:xfrm>
          <a:prstGeom prst="rect">
            <a:avLst/>
          </a:prstGeom>
        </p:spPr>
      </p:pic>
    </p:spTree>
    <p:extLst>
      <p:ext uri="{BB962C8B-B14F-4D97-AF65-F5344CB8AC3E}">
        <p14:creationId xmlns:p14="http://schemas.microsoft.com/office/powerpoint/2010/main" val="425174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BFBA40-3564-4CD3-9E8D-35C74F582520}"/>
              </a:ext>
            </a:extLst>
          </p:cNvPr>
          <p:cNvPicPr>
            <a:picLocks noChangeAspect="1"/>
          </p:cNvPicPr>
          <p:nvPr/>
        </p:nvPicPr>
        <p:blipFill>
          <a:blip r:embed="rId3"/>
          <a:stretch>
            <a:fillRect/>
          </a:stretch>
        </p:blipFill>
        <p:spPr>
          <a:xfrm>
            <a:off x="316708" y="1167618"/>
            <a:ext cx="8384020" cy="5593876"/>
          </a:xfrm>
          <a:prstGeom prst="rect">
            <a:avLst/>
          </a:prstGeom>
        </p:spPr>
      </p:pic>
      <p:sp>
        <p:nvSpPr>
          <p:cNvPr id="5" name="Right Arrow 12">
            <a:extLst>
              <a:ext uri="{FF2B5EF4-FFF2-40B4-BE49-F238E27FC236}">
                <a16:creationId xmlns:a16="http://schemas.microsoft.com/office/drawing/2014/main" id="{1940F6DB-8E63-450A-9663-1A20AF5F2FFF}"/>
              </a:ext>
            </a:extLst>
          </p:cNvPr>
          <p:cNvSpPr/>
          <p:nvPr/>
        </p:nvSpPr>
        <p:spPr>
          <a:xfrm rot="16200000">
            <a:off x="7968309" y="3190525"/>
            <a:ext cx="5852696" cy="1482252"/>
          </a:xfrm>
          <a:prstGeom prst="rightArrow">
            <a:avLst>
              <a:gd name="adj1" fmla="val 50000"/>
              <a:gd name="adj2" fmla="val 31722"/>
            </a:avLst>
          </a:prstGeom>
          <a:gradFill flip="none" rotWithShape="1">
            <a:gsLst>
              <a:gs pos="0">
                <a:schemeClr val="bg1"/>
              </a:gs>
              <a:gs pos="91000">
                <a:srgbClr val="005EB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GB" sz="1867" kern="0">
              <a:solidFill>
                <a:prstClr val="white"/>
              </a:solidFill>
              <a:latin typeface="Arial"/>
              <a:sym typeface="Arial"/>
            </a:endParaRPr>
          </a:p>
        </p:txBody>
      </p:sp>
      <p:sp>
        <p:nvSpPr>
          <p:cNvPr id="6" name="Rectangle: Rounded Corners 5">
            <a:extLst>
              <a:ext uri="{FF2B5EF4-FFF2-40B4-BE49-F238E27FC236}">
                <a16:creationId xmlns:a16="http://schemas.microsoft.com/office/drawing/2014/main" id="{29F6AE8D-A6AB-49E5-8C95-E72868393D32}"/>
              </a:ext>
            </a:extLst>
          </p:cNvPr>
          <p:cNvSpPr/>
          <p:nvPr/>
        </p:nvSpPr>
        <p:spPr>
          <a:xfrm>
            <a:off x="9030583" y="2150921"/>
            <a:ext cx="2605200" cy="8855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GB" sz="1867" kern="0">
              <a:solidFill>
                <a:prstClr val="white"/>
              </a:solidFill>
              <a:latin typeface="Arial"/>
              <a:sym typeface="Arial"/>
            </a:endParaRPr>
          </a:p>
        </p:txBody>
      </p:sp>
      <p:sp>
        <p:nvSpPr>
          <p:cNvPr id="7" name="Rectangle 6">
            <a:extLst>
              <a:ext uri="{FF2B5EF4-FFF2-40B4-BE49-F238E27FC236}">
                <a16:creationId xmlns:a16="http://schemas.microsoft.com/office/drawing/2014/main" id="{F3A2B4E5-9A78-425B-AD9C-790FC487B172}"/>
              </a:ext>
            </a:extLst>
          </p:cNvPr>
          <p:cNvSpPr/>
          <p:nvPr/>
        </p:nvSpPr>
        <p:spPr>
          <a:xfrm>
            <a:off x="9030583" y="2147626"/>
            <a:ext cx="2605200" cy="851452"/>
          </a:xfrm>
          <a:prstGeom prst="rect">
            <a:avLst/>
          </a:prstGeom>
        </p:spPr>
        <p:txBody>
          <a:bodyPr wrap="square">
            <a:spAutoFit/>
          </a:bodyPr>
          <a:lstStyle/>
          <a:p>
            <a:pPr algn="ctr" defTabSz="1219170">
              <a:buClr>
                <a:srgbClr val="000000"/>
              </a:buClr>
            </a:pPr>
            <a:r>
              <a:rPr lang="en-GB" sz="1333" b="1" kern="0" dirty="0">
                <a:solidFill>
                  <a:srgbClr val="000000"/>
                </a:solidFill>
                <a:latin typeface="Arial"/>
                <a:cs typeface="Arial"/>
                <a:sym typeface="Arial"/>
              </a:rPr>
              <a:t>Enhanced ++</a:t>
            </a:r>
          </a:p>
          <a:p>
            <a:pPr algn="ctr" defTabSz="1219170">
              <a:buClr>
                <a:srgbClr val="000000"/>
              </a:buClr>
            </a:pPr>
            <a:r>
              <a:rPr lang="en-GB" sz="1200" kern="0" dirty="0">
                <a:solidFill>
                  <a:srgbClr val="000000"/>
                </a:solidFill>
                <a:latin typeface="Arial"/>
                <a:cs typeface="Arial"/>
                <a:sym typeface="Arial"/>
              </a:rPr>
              <a:t>Ensuring IG is in place as well as training needed for care home staff to deliver digital tools </a:t>
            </a:r>
          </a:p>
        </p:txBody>
      </p:sp>
      <p:sp>
        <p:nvSpPr>
          <p:cNvPr id="8" name="Rectangle: Rounded Corners 7">
            <a:extLst>
              <a:ext uri="{FF2B5EF4-FFF2-40B4-BE49-F238E27FC236}">
                <a16:creationId xmlns:a16="http://schemas.microsoft.com/office/drawing/2014/main" id="{A62739A0-CEB8-4C0C-8F12-F5BF1949063D}"/>
              </a:ext>
            </a:extLst>
          </p:cNvPr>
          <p:cNvSpPr/>
          <p:nvPr/>
        </p:nvSpPr>
        <p:spPr>
          <a:xfrm>
            <a:off x="9030583" y="3489003"/>
            <a:ext cx="2605200" cy="8855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GB" sz="1867" kern="0">
              <a:solidFill>
                <a:prstClr val="white"/>
              </a:solidFill>
              <a:latin typeface="Arial"/>
              <a:sym typeface="Arial"/>
            </a:endParaRPr>
          </a:p>
        </p:txBody>
      </p:sp>
      <p:sp>
        <p:nvSpPr>
          <p:cNvPr id="9" name="Rectangle 8">
            <a:extLst>
              <a:ext uri="{FF2B5EF4-FFF2-40B4-BE49-F238E27FC236}">
                <a16:creationId xmlns:a16="http://schemas.microsoft.com/office/drawing/2014/main" id="{7AB440BD-970D-4100-AB06-3C8CAA42B389}"/>
              </a:ext>
            </a:extLst>
          </p:cNvPr>
          <p:cNvSpPr/>
          <p:nvPr/>
        </p:nvSpPr>
        <p:spPr>
          <a:xfrm>
            <a:off x="9030583" y="3544939"/>
            <a:ext cx="2605200" cy="666786"/>
          </a:xfrm>
          <a:prstGeom prst="rect">
            <a:avLst/>
          </a:prstGeom>
        </p:spPr>
        <p:txBody>
          <a:bodyPr wrap="square">
            <a:spAutoFit/>
          </a:bodyPr>
          <a:lstStyle/>
          <a:p>
            <a:pPr algn="ctr" defTabSz="1219170">
              <a:buClr>
                <a:srgbClr val="000000"/>
              </a:buClr>
            </a:pPr>
            <a:r>
              <a:rPr lang="en-GB" sz="1333" b="1" kern="0" dirty="0">
                <a:solidFill>
                  <a:srgbClr val="000000"/>
                </a:solidFill>
                <a:latin typeface="Arial"/>
                <a:cs typeface="Arial"/>
                <a:sym typeface="Arial"/>
              </a:rPr>
              <a:t>Enhanced </a:t>
            </a:r>
          </a:p>
          <a:p>
            <a:pPr algn="ctr" defTabSz="1219170">
              <a:buClr>
                <a:srgbClr val="000000"/>
              </a:buClr>
            </a:pPr>
            <a:r>
              <a:rPr lang="en-GB" sz="1200" kern="0" dirty="0">
                <a:solidFill>
                  <a:srgbClr val="000000"/>
                </a:solidFill>
                <a:latin typeface="Arial"/>
                <a:cs typeface="Arial"/>
                <a:sym typeface="Arial"/>
              </a:rPr>
              <a:t>Ensuring alignment with national deliverables and offers </a:t>
            </a:r>
          </a:p>
        </p:txBody>
      </p:sp>
      <p:sp>
        <p:nvSpPr>
          <p:cNvPr id="10" name="Rectangle: Rounded Corners 9">
            <a:extLst>
              <a:ext uri="{FF2B5EF4-FFF2-40B4-BE49-F238E27FC236}">
                <a16:creationId xmlns:a16="http://schemas.microsoft.com/office/drawing/2014/main" id="{23A202A7-53BB-4F6D-9497-7144EE7C2646}"/>
              </a:ext>
            </a:extLst>
          </p:cNvPr>
          <p:cNvSpPr/>
          <p:nvPr/>
        </p:nvSpPr>
        <p:spPr>
          <a:xfrm>
            <a:off x="9030583" y="4827086"/>
            <a:ext cx="2605200" cy="8855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GB" sz="1867" kern="0">
              <a:solidFill>
                <a:prstClr val="white"/>
              </a:solidFill>
              <a:latin typeface="Arial"/>
              <a:sym typeface="Arial"/>
            </a:endParaRPr>
          </a:p>
        </p:txBody>
      </p:sp>
      <p:sp>
        <p:nvSpPr>
          <p:cNvPr id="11" name="Rectangle 10">
            <a:extLst>
              <a:ext uri="{FF2B5EF4-FFF2-40B4-BE49-F238E27FC236}">
                <a16:creationId xmlns:a16="http://schemas.microsoft.com/office/drawing/2014/main" id="{611FA615-9C0D-4BC8-975F-059BA00C8955}"/>
              </a:ext>
            </a:extLst>
          </p:cNvPr>
          <p:cNvSpPr/>
          <p:nvPr/>
        </p:nvSpPr>
        <p:spPr>
          <a:xfrm>
            <a:off x="9030583" y="4827086"/>
            <a:ext cx="2605200" cy="851452"/>
          </a:xfrm>
          <a:prstGeom prst="rect">
            <a:avLst/>
          </a:prstGeom>
        </p:spPr>
        <p:txBody>
          <a:bodyPr wrap="square">
            <a:spAutoFit/>
          </a:bodyPr>
          <a:lstStyle/>
          <a:p>
            <a:pPr algn="ctr" defTabSz="1219170">
              <a:buClr>
                <a:srgbClr val="000000"/>
              </a:buClr>
            </a:pPr>
            <a:r>
              <a:rPr lang="en-GB" sz="1333" b="1" kern="0" dirty="0">
                <a:solidFill>
                  <a:srgbClr val="000000"/>
                </a:solidFill>
                <a:latin typeface="Arial"/>
                <a:cs typeface="Arial"/>
                <a:sym typeface="Arial"/>
              </a:rPr>
              <a:t>Core/Minimum </a:t>
            </a:r>
          </a:p>
          <a:p>
            <a:pPr algn="ctr" defTabSz="1219170">
              <a:buClr>
                <a:srgbClr val="000000"/>
              </a:buClr>
            </a:pPr>
            <a:r>
              <a:rPr lang="en-GB" sz="1200" kern="0" dirty="0">
                <a:solidFill>
                  <a:srgbClr val="000000"/>
                </a:solidFill>
                <a:latin typeface="Arial"/>
                <a:cs typeface="Arial"/>
                <a:sym typeface="Arial"/>
              </a:rPr>
              <a:t>Ensuring core equitable offer across all SE Region care homes is met </a:t>
            </a:r>
          </a:p>
        </p:txBody>
      </p:sp>
      <p:sp>
        <p:nvSpPr>
          <p:cNvPr id="12" name="Title 1">
            <a:extLst>
              <a:ext uri="{FF2B5EF4-FFF2-40B4-BE49-F238E27FC236}">
                <a16:creationId xmlns:a16="http://schemas.microsoft.com/office/drawing/2014/main" id="{8F549ECB-65F9-48F4-BC04-5F1EA03A487D}"/>
              </a:ext>
            </a:extLst>
          </p:cNvPr>
          <p:cNvSpPr txBox="1">
            <a:spLocks/>
          </p:cNvSpPr>
          <p:nvPr/>
        </p:nvSpPr>
        <p:spPr>
          <a:xfrm>
            <a:off x="316708" y="278526"/>
            <a:ext cx="8244397" cy="50378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457178">
              <a:lnSpc>
                <a:spcPct val="100000"/>
              </a:lnSpc>
              <a:spcBef>
                <a:spcPts val="0"/>
              </a:spcBef>
              <a:defRPr/>
            </a:pPr>
            <a:r>
              <a:rPr lang="en-GB" sz="2400" b="1" dirty="0">
                <a:solidFill>
                  <a:srgbClr val="112F87"/>
                </a:solidFill>
                <a:latin typeface="Frutiger LT Std 65" panose="020B0602020204020204" pitchFamily="34" charset="77"/>
                <a:cs typeface="Arial"/>
                <a:sym typeface="Arial"/>
              </a:rPr>
              <a:t>Digital Social Care Journey – ensuring an equitable approach</a:t>
            </a:r>
          </a:p>
        </p:txBody>
      </p:sp>
    </p:spTree>
    <p:extLst>
      <p:ext uri="{BB962C8B-B14F-4D97-AF65-F5344CB8AC3E}">
        <p14:creationId xmlns:p14="http://schemas.microsoft.com/office/powerpoint/2010/main" val="2712942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D51D307A-7978-4737-BF6C-5B2A4828C9D3}"/>
              </a:ext>
            </a:extLst>
          </p:cNvPr>
          <p:cNvSpPr/>
          <p:nvPr/>
        </p:nvSpPr>
        <p:spPr>
          <a:xfrm>
            <a:off x="3499640" y="1207302"/>
            <a:ext cx="4845656" cy="559063"/>
          </a:xfrm>
          <a:prstGeom prst="roundRect">
            <a:avLst/>
          </a:prstGeom>
          <a:solidFill>
            <a:schemeClr val="accent5">
              <a:lumMod val="75000"/>
              <a:alpha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Action Required</a:t>
            </a:r>
          </a:p>
        </p:txBody>
      </p:sp>
      <p:sp>
        <p:nvSpPr>
          <p:cNvPr id="9" name="Rectangle: Rounded Corners 8">
            <a:extLst>
              <a:ext uri="{FF2B5EF4-FFF2-40B4-BE49-F238E27FC236}">
                <a16:creationId xmlns:a16="http://schemas.microsoft.com/office/drawing/2014/main" id="{2FB37826-66E8-4D5F-9A04-31D383129356}"/>
              </a:ext>
            </a:extLst>
          </p:cNvPr>
          <p:cNvSpPr/>
          <p:nvPr/>
        </p:nvSpPr>
        <p:spPr>
          <a:xfrm>
            <a:off x="140271" y="1910166"/>
            <a:ext cx="2829393" cy="528761"/>
          </a:xfrm>
          <a:prstGeom prst="roundRect">
            <a:avLst/>
          </a:prstGeom>
          <a:solidFill>
            <a:srgbClr val="FF0000">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No Status</a:t>
            </a:r>
            <a:r>
              <a:rPr kumimoji="0" lang="en-GB" sz="1200" b="0"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 The home has not registered for the DSPT</a:t>
            </a:r>
          </a:p>
        </p:txBody>
      </p:sp>
      <p:sp>
        <p:nvSpPr>
          <p:cNvPr id="10" name="Rectangle: Rounded Corners 9">
            <a:extLst>
              <a:ext uri="{FF2B5EF4-FFF2-40B4-BE49-F238E27FC236}">
                <a16:creationId xmlns:a16="http://schemas.microsoft.com/office/drawing/2014/main" id="{2E42A24D-807C-426F-8CBC-BB1C268DB0BB}"/>
              </a:ext>
            </a:extLst>
          </p:cNvPr>
          <p:cNvSpPr/>
          <p:nvPr/>
        </p:nvSpPr>
        <p:spPr>
          <a:xfrm>
            <a:off x="152328" y="2640292"/>
            <a:ext cx="2836318" cy="528761"/>
          </a:xfrm>
          <a:prstGeom prst="roundRect">
            <a:avLst/>
          </a:prstGeom>
          <a:solidFill>
            <a:srgbClr val="FF0000">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Not published </a:t>
            </a:r>
            <a:r>
              <a:rPr kumimoji="0" lang="en-GB" sz="1200" b="0"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The home has registered for the DSPT but not published the assessment </a:t>
            </a:r>
          </a:p>
        </p:txBody>
      </p:sp>
      <p:sp>
        <p:nvSpPr>
          <p:cNvPr id="11" name="Rectangle: Rounded Corners 10">
            <a:extLst>
              <a:ext uri="{FF2B5EF4-FFF2-40B4-BE49-F238E27FC236}">
                <a16:creationId xmlns:a16="http://schemas.microsoft.com/office/drawing/2014/main" id="{F590F3E9-B61F-4953-BC58-C3ADD28405F9}"/>
              </a:ext>
            </a:extLst>
          </p:cNvPr>
          <p:cNvSpPr/>
          <p:nvPr/>
        </p:nvSpPr>
        <p:spPr>
          <a:xfrm>
            <a:off x="136809" y="3370418"/>
            <a:ext cx="2836318" cy="528761"/>
          </a:xfrm>
          <a:prstGeom prst="roundRect">
            <a:avLst/>
          </a:prstGeom>
          <a:solidFill>
            <a:srgbClr val="F79109">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20/21 Entry Level </a:t>
            </a:r>
            <a:r>
              <a:rPr kumimoji="0" lang="en-GB" sz="1200"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No longer available</a:t>
            </a:r>
          </a:p>
        </p:txBody>
      </p:sp>
      <p:sp>
        <p:nvSpPr>
          <p:cNvPr id="12" name="Rectangle: Rounded Corners 11">
            <a:extLst>
              <a:ext uri="{FF2B5EF4-FFF2-40B4-BE49-F238E27FC236}">
                <a16:creationId xmlns:a16="http://schemas.microsoft.com/office/drawing/2014/main" id="{ACECB773-A490-4227-9579-E7B67FF651CB}"/>
              </a:ext>
            </a:extLst>
          </p:cNvPr>
          <p:cNvSpPr/>
          <p:nvPr/>
        </p:nvSpPr>
        <p:spPr>
          <a:xfrm>
            <a:off x="152328" y="4168521"/>
            <a:ext cx="2836318" cy="822302"/>
          </a:xfrm>
          <a:prstGeom prst="roundRect">
            <a:avLst/>
          </a:prstGeom>
          <a:solidFill>
            <a:srgbClr val="F79109">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Approaching Standards </a:t>
            </a:r>
            <a:r>
              <a:rPr kumimoji="0" lang="en-GB" sz="1200" b="0"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New status </a:t>
            </a:r>
          </a:p>
        </p:txBody>
      </p:sp>
      <p:sp>
        <p:nvSpPr>
          <p:cNvPr id="13" name="Rectangle: Rounded Corners 12">
            <a:extLst>
              <a:ext uri="{FF2B5EF4-FFF2-40B4-BE49-F238E27FC236}">
                <a16:creationId xmlns:a16="http://schemas.microsoft.com/office/drawing/2014/main" id="{ADECC9BB-B369-4BBD-AD97-869174428B29}"/>
              </a:ext>
            </a:extLst>
          </p:cNvPr>
          <p:cNvSpPr/>
          <p:nvPr/>
        </p:nvSpPr>
        <p:spPr>
          <a:xfrm>
            <a:off x="133346" y="5169774"/>
            <a:ext cx="2836318" cy="460030"/>
          </a:xfrm>
          <a:prstGeom prst="roundRect">
            <a:avLst/>
          </a:prstGeom>
          <a:solidFill>
            <a:srgbClr val="F79109">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Any status pre 20/21 </a:t>
            </a:r>
            <a:r>
              <a:rPr kumimoji="0" lang="en-GB" sz="1200" b="0"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Entry Level or Standards Met</a:t>
            </a:r>
          </a:p>
        </p:txBody>
      </p:sp>
      <p:sp>
        <p:nvSpPr>
          <p:cNvPr id="14" name="Rectangle: Rounded Corners 13">
            <a:extLst>
              <a:ext uri="{FF2B5EF4-FFF2-40B4-BE49-F238E27FC236}">
                <a16:creationId xmlns:a16="http://schemas.microsoft.com/office/drawing/2014/main" id="{E7A26549-2324-4326-B183-4CFF73BC5B6E}"/>
              </a:ext>
            </a:extLst>
          </p:cNvPr>
          <p:cNvSpPr/>
          <p:nvPr/>
        </p:nvSpPr>
        <p:spPr>
          <a:xfrm>
            <a:off x="136809" y="5837478"/>
            <a:ext cx="2836318" cy="460030"/>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20/21 Standards Met/Exceeded Standards</a:t>
            </a:r>
          </a:p>
        </p:txBody>
      </p:sp>
      <p:sp>
        <p:nvSpPr>
          <p:cNvPr id="16" name="Rectangle: Rounded Corners 15">
            <a:extLst>
              <a:ext uri="{FF2B5EF4-FFF2-40B4-BE49-F238E27FC236}">
                <a16:creationId xmlns:a16="http://schemas.microsoft.com/office/drawing/2014/main" id="{C9EEB925-E14B-4613-B705-ABA06862BC9E}"/>
              </a:ext>
            </a:extLst>
          </p:cNvPr>
          <p:cNvSpPr/>
          <p:nvPr/>
        </p:nvSpPr>
        <p:spPr>
          <a:xfrm>
            <a:off x="3532370" y="1906708"/>
            <a:ext cx="4823925" cy="631174"/>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Continue to </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Step 2.</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Register on the DSPT website, complete and publish the toolkit to minimum standard </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https://www.dsptoolkit.nhs.uk</a:t>
            </a: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17" name="Rectangle: Rounded Corners 16">
            <a:extLst>
              <a:ext uri="{FF2B5EF4-FFF2-40B4-BE49-F238E27FC236}">
                <a16:creationId xmlns:a16="http://schemas.microsoft.com/office/drawing/2014/main" id="{AFB8C791-74FA-4864-B520-8E23E7E9A89F}"/>
              </a:ext>
            </a:extLst>
          </p:cNvPr>
          <p:cNvSpPr/>
          <p:nvPr/>
        </p:nvSpPr>
        <p:spPr>
          <a:xfrm>
            <a:off x="3521371" y="2654739"/>
            <a:ext cx="4823925" cy="528058"/>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Continue to </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Step 3</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.Complete and publish the toolkit to minimum standard </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https://www.dsptoolkit.nhs.uk/Account/Login</a:t>
            </a: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18" name="Rectangle: Rounded Corners 17">
            <a:extLst>
              <a:ext uri="{FF2B5EF4-FFF2-40B4-BE49-F238E27FC236}">
                <a16:creationId xmlns:a16="http://schemas.microsoft.com/office/drawing/2014/main" id="{B31B3677-3532-4756-9CA7-326731B43E14}"/>
              </a:ext>
            </a:extLst>
          </p:cNvPr>
          <p:cNvSpPr/>
          <p:nvPr/>
        </p:nvSpPr>
        <p:spPr>
          <a:xfrm>
            <a:off x="3499702" y="3366923"/>
            <a:ext cx="4823925" cy="678617"/>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Continue to </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Step 3</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r>
              <a:rPr lang="en-GB" sz="1200" b="1" dirty="0">
                <a:solidFill>
                  <a:schemeClr val="accent1">
                    <a:lumMod val="50000"/>
                  </a:schemeClr>
                </a:solidFill>
                <a:cs typeface="Arial" panose="020B0604020202020204" pitchFamily="34" charset="0"/>
              </a:rPr>
              <a:t> </a:t>
            </a:r>
            <a:r>
              <a:rPr lang="en-GB" sz="1200" dirty="0">
                <a:solidFill>
                  <a:srgbClr val="0070C0"/>
                </a:solidFill>
                <a:latin typeface="Arial" panose="020B0604020202020204" pitchFamily="34" charset="0"/>
                <a:cs typeface="Arial" panose="020B0604020202020204" pitchFamily="34" charset="0"/>
              </a:rPr>
              <a:t>Review assessment, complete an improvement plan and republish at Approaching Standards or Standards Met before 30</a:t>
            </a:r>
            <a:r>
              <a:rPr lang="en-GB" sz="1200" baseline="30000" dirty="0">
                <a:solidFill>
                  <a:srgbClr val="0070C0"/>
                </a:solidFill>
                <a:latin typeface="Arial" panose="020B0604020202020204" pitchFamily="34" charset="0"/>
                <a:cs typeface="Arial" panose="020B0604020202020204" pitchFamily="34" charset="0"/>
              </a:rPr>
              <a:t>th</a:t>
            </a:r>
            <a:r>
              <a:rPr lang="en-GB" sz="1200" dirty="0">
                <a:solidFill>
                  <a:srgbClr val="0070C0"/>
                </a:solidFill>
                <a:latin typeface="Arial" panose="020B0604020202020204" pitchFamily="34" charset="0"/>
                <a:cs typeface="Arial" panose="020B0604020202020204" pitchFamily="34" charset="0"/>
              </a:rPr>
              <a:t> June 2021</a:t>
            </a:r>
            <a:r>
              <a:rPr kumimoji="0" lang="en-GB" sz="1200" i="0" u="none" strike="noStrike" kern="1200" cap="none" spc="0" normalizeH="0" baseline="0" noProof="0" dirty="0">
                <a:ln>
                  <a:noFill/>
                </a:ln>
                <a:solidFill>
                  <a:srgbClr val="0070C0"/>
                </a:solidFill>
                <a:effectLst/>
                <a:uLnTx/>
                <a:uFillTx/>
                <a:latin typeface="Arial" panose="020B0604020202020204" pitchFamily="34" charset="0"/>
                <a:cs typeface="Arial" panose="020B0604020202020204" pitchFamily="34" charset="0"/>
              </a:rPr>
              <a:t> </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https://www.dsptoolkit.nhs.uk/Account/Login</a:t>
            </a: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19" name="Rectangle: Rounded Corners 18">
            <a:extLst>
              <a:ext uri="{FF2B5EF4-FFF2-40B4-BE49-F238E27FC236}">
                <a16:creationId xmlns:a16="http://schemas.microsoft.com/office/drawing/2014/main" id="{62D1E05F-B151-4C1F-B145-336185E46B22}"/>
              </a:ext>
            </a:extLst>
          </p:cNvPr>
          <p:cNvSpPr/>
          <p:nvPr/>
        </p:nvSpPr>
        <p:spPr>
          <a:xfrm>
            <a:off x="3499702" y="4168521"/>
            <a:ext cx="4823925" cy="822302"/>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This level is not available until March 2021 date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Continue to </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Step 3</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r>
              <a:rPr lang="en-GB" sz="1200" dirty="0">
                <a:solidFill>
                  <a:srgbClr val="0070C0"/>
                </a:solidFill>
                <a:latin typeface="Arial" panose="020B0604020202020204" pitchFamily="34" charset="0"/>
                <a:cs typeface="Arial" panose="020B0604020202020204" pitchFamily="34" charset="0"/>
              </a:rPr>
              <a:t>, Complete assessment and an improvement plan and publish at Approaching Standards before 30</a:t>
            </a:r>
            <a:r>
              <a:rPr lang="en-GB" sz="1200" baseline="30000" dirty="0">
                <a:solidFill>
                  <a:srgbClr val="0070C0"/>
                </a:solidFill>
                <a:latin typeface="Arial" panose="020B0604020202020204" pitchFamily="34" charset="0"/>
                <a:cs typeface="Arial" panose="020B0604020202020204" pitchFamily="34" charset="0"/>
              </a:rPr>
              <a:t>th</a:t>
            </a:r>
            <a:r>
              <a:rPr lang="en-GB" sz="1200" dirty="0">
                <a:solidFill>
                  <a:srgbClr val="0070C0"/>
                </a:solidFill>
                <a:latin typeface="Arial" panose="020B0604020202020204" pitchFamily="34" charset="0"/>
                <a:cs typeface="Arial" panose="020B0604020202020204" pitchFamily="34" charset="0"/>
              </a:rPr>
              <a:t> June 2021</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https://www.dsptoolkit.nhs.uk/Account/Login</a:t>
            </a: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20" name="Rectangle: Rounded Corners 19">
            <a:extLst>
              <a:ext uri="{FF2B5EF4-FFF2-40B4-BE49-F238E27FC236}">
                <a16:creationId xmlns:a16="http://schemas.microsoft.com/office/drawing/2014/main" id="{41485FB1-BEB7-4B02-9E10-DBF28781A736}"/>
              </a:ext>
            </a:extLst>
          </p:cNvPr>
          <p:cNvSpPr/>
          <p:nvPr/>
        </p:nvSpPr>
        <p:spPr>
          <a:xfrm>
            <a:off x="3521371" y="5111870"/>
            <a:ext cx="4823925" cy="635053"/>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70C0"/>
                </a:solidFill>
                <a:latin typeface="Arial" panose="020B0604020202020204" pitchFamily="34" charset="0"/>
                <a:cs typeface="Arial" panose="020B0604020202020204" pitchFamily="34" charset="0"/>
              </a:rPr>
              <a:t>Review assessment, complete an improvement plan and republish at Approaching Standards or Standards Met before 30</a:t>
            </a:r>
            <a:r>
              <a:rPr lang="en-GB" sz="1200" baseline="30000" dirty="0">
                <a:solidFill>
                  <a:srgbClr val="0070C0"/>
                </a:solidFill>
                <a:latin typeface="Arial" panose="020B0604020202020204" pitchFamily="34" charset="0"/>
                <a:cs typeface="Arial" panose="020B0604020202020204" pitchFamily="34" charset="0"/>
              </a:rPr>
              <a:t>th</a:t>
            </a:r>
            <a:r>
              <a:rPr lang="en-GB" sz="1200" dirty="0">
                <a:solidFill>
                  <a:srgbClr val="0070C0"/>
                </a:solidFill>
                <a:latin typeface="Arial" panose="020B0604020202020204" pitchFamily="34" charset="0"/>
                <a:cs typeface="Arial" panose="020B0604020202020204" pitchFamily="34" charset="0"/>
              </a:rPr>
              <a:t> June 2021</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https://www.dsptoolkit.nhs.uk/Account/Login</a:t>
            </a: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22" name="Rectangle: Rounded Corners 21">
            <a:extLst>
              <a:ext uri="{FF2B5EF4-FFF2-40B4-BE49-F238E27FC236}">
                <a16:creationId xmlns:a16="http://schemas.microsoft.com/office/drawing/2014/main" id="{2AAF7C94-14AD-4958-B25A-92F44F15DD16}"/>
              </a:ext>
            </a:extLst>
          </p:cNvPr>
          <p:cNvSpPr/>
          <p:nvPr/>
        </p:nvSpPr>
        <p:spPr>
          <a:xfrm>
            <a:off x="8988505" y="2654739"/>
            <a:ext cx="2930405" cy="2907574"/>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Guidance is available from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NHS Digital</a:t>
            </a: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 </a:t>
            </a: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and </a:t>
            </a: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5">
                  <a:extLst>
                    <a:ext uri="{A12FA001-AC4F-418D-AE19-62706E023703}">
                      <ahyp:hlinkClr xmlns:ahyp="http://schemas.microsoft.com/office/drawing/2018/hyperlinkcolor" val="tx"/>
                    </a:ext>
                  </a:extLst>
                </a:hlinkClick>
              </a:rPr>
              <a:t>Digital Social Care</a:t>
            </a: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Digital Social Care Helpline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T: 0208 133 3430 or  email  </a:t>
            </a:r>
            <a:r>
              <a:rPr kumimoji="0" lang="en-GB" sz="1200" b="0" i="0" u="sng"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6">
                  <a:extLst>
                    <a:ext uri="{A12FA001-AC4F-418D-AE19-62706E023703}">
                      <ahyp:hlinkClr xmlns:ahyp="http://schemas.microsoft.com/office/drawing/2018/hyperlinkcolor" val="tx"/>
                    </a:ext>
                  </a:extLst>
                </a:hlinkClick>
              </a:rPr>
              <a:t>help@digitalsocialcare.co.uk</a:t>
            </a: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Please contact your local DSPT Lead to access further support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27" name="TextBox 26">
            <a:extLst>
              <a:ext uri="{FF2B5EF4-FFF2-40B4-BE49-F238E27FC236}">
                <a16:creationId xmlns:a16="http://schemas.microsoft.com/office/drawing/2014/main" id="{E29AFB12-9728-47FD-B183-EBD042BA7E98}"/>
              </a:ext>
            </a:extLst>
          </p:cNvPr>
          <p:cNvSpPr txBox="1"/>
          <p:nvPr/>
        </p:nvSpPr>
        <p:spPr>
          <a:xfrm>
            <a:off x="3083497" y="2692417"/>
            <a:ext cx="43787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055453A3-7A30-471D-9927-6DA303E0ACCD}"/>
              </a:ext>
            </a:extLst>
          </p:cNvPr>
          <p:cNvSpPr txBox="1"/>
          <p:nvPr/>
        </p:nvSpPr>
        <p:spPr>
          <a:xfrm>
            <a:off x="3075817" y="2006919"/>
            <a:ext cx="40520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B29DA2FE-D518-41C0-A34C-09B4E6BE7D09}"/>
              </a:ext>
            </a:extLst>
          </p:cNvPr>
          <p:cNvSpPr txBox="1"/>
          <p:nvPr/>
        </p:nvSpPr>
        <p:spPr>
          <a:xfrm>
            <a:off x="3075817" y="4339553"/>
            <a:ext cx="38198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70106670-ED9E-4EAB-8EE9-EF14FB763DD8}"/>
              </a:ext>
            </a:extLst>
          </p:cNvPr>
          <p:cNvSpPr txBox="1"/>
          <p:nvPr/>
        </p:nvSpPr>
        <p:spPr>
          <a:xfrm>
            <a:off x="3029981" y="3469389"/>
            <a:ext cx="40520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EE7B5AD8-0714-4CAA-96D1-B7F9F959743E}"/>
              </a:ext>
            </a:extLst>
          </p:cNvPr>
          <p:cNvSpPr txBox="1"/>
          <p:nvPr/>
        </p:nvSpPr>
        <p:spPr>
          <a:xfrm>
            <a:off x="3057197" y="5209717"/>
            <a:ext cx="442443" cy="3801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925F5F81-7C5E-4C95-A05E-D1743C88C5CF}"/>
              </a:ext>
            </a:extLst>
          </p:cNvPr>
          <p:cNvSpPr txBox="1"/>
          <p:nvPr/>
        </p:nvSpPr>
        <p:spPr>
          <a:xfrm rot="10800000" flipV="1">
            <a:off x="8600232" y="3973594"/>
            <a:ext cx="38827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ABA6F9CD-FA64-413D-B51A-3A4E8FCC8CD8}"/>
              </a:ext>
            </a:extLst>
          </p:cNvPr>
          <p:cNvSpPr txBox="1"/>
          <p:nvPr/>
        </p:nvSpPr>
        <p:spPr>
          <a:xfrm>
            <a:off x="3111660" y="5837478"/>
            <a:ext cx="370879"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37" name="Rectangle: Rounded Corners 36">
            <a:extLst>
              <a:ext uri="{FF2B5EF4-FFF2-40B4-BE49-F238E27FC236}">
                <a16:creationId xmlns:a16="http://schemas.microsoft.com/office/drawing/2014/main" id="{920AA991-057C-454F-ADAE-AC9DE4260E83}"/>
              </a:ext>
            </a:extLst>
          </p:cNvPr>
          <p:cNvSpPr/>
          <p:nvPr/>
        </p:nvSpPr>
        <p:spPr>
          <a:xfrm>
            <a:off x="3538508" y="5867972"/>
            <a:ext cx="4811651" cy="403421"/>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No further action required this year </a:t>
            </a:r>
          </a:p>
        </p:txBody>
      </p:sp>
      <p:sp>
        <p:nvSpPr>
          <p:cNvPr id="38" name="Rectangle: Rounded Corners 37">
            <a:extLst>
              <a:ext uri="{FF2B5EF4-FFF2-40B4-BE49-F238E27FC236}">
                <a16:creationId xmlns:a16="http://schemas.microsoft.com/office/drawing/2014/main" id="{2A4A3FD7-6156-43A8-9622-C66D8BD47818}"/>
              </a:ext>
            </a:extLst>
          </p:cNvPr>
          <p:cNvSpPr/>
          <p:nvPr/>
        </p:nvSpPr>
        <p:spPr>
          <a:xfrm>
            <a:off x="216678" y="237170"/>
            <a:ext cx="9881118" cy="523816"/>
          </a:xfrm>
          <a:prstGeom prst="roundRect">
            <a:avLst/>
          </a:prstGeom>
          <a:solidFill>
            <a:schemeClr val="accent1">
              <a:lumMod val="75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Step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Understanding the home’s current DSPT status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0" name="Rectangle: Rounded Corners 39">
            <a:extLst>
              <a:ext uri="{FF2B5EF4-FFF2-40B4-BE49-F238E27FC236}">
                <a16:creationId xmlns:a16="http://schemas.microsoft.com/office/drawing/2014/main" id="{57AB12A5-37F1-4FC0-A376-80CD8D57588F}"/>
              </a:ext>
            </a:extLst>
          </p:cNvPr>
          <p:cNvSpPr/>
          <p:nvPr/>
        </p:nvSpPr>
        <p:spPr>
          <a:xfrm>
            <a:off x="8600232" y="1228639"/>
            <a:ext cx="3351349" cy="528058"/>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Guidance and support available</a:t>
            </a: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01477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8BF537-5A16-4DCA-895B-F1EE8418AF7A}"/>
              </a:ext>
            </a:extLst>
          </p:cNvPr>
          <p:cNvSpPr/>
          <p:nvPr/>
        </p:nvSpPr>
        <p:spPr>
          <a:xfrm>
            <a:off x="1271747" y="1057758"/>
            <a:ext cx="4072976" cy="307777"/>
          </a:xfrm>
          <a:prstGeom prst="rect">
            <a:avLst/>
          </a:prstGeom>
        </p:spPr>
        <p:txBody>
          <a:bodyPr wrap="square">
            <a:spAutoFit/>
          </a:bodyPr>
          <a:lstStyle/>
          <a:p>
            <a:r>
              <a:rPr lang="en-GB" sz="1400" dirty="0">
                <a:solidFill>
                  <a:schemeClr val="accent5"/>
                </a:solidFill>
                <a:hlinkClick r:id="rId3"/>
              </a:rPr>
              <a:t>https://odsportal.digital.nhs.uk/Organisation/Search</a:t>
            </a:r>
            <a:r>
              <a:rPr lang="en-GB" sz="1400" dirty="0">
                <a:solidFill>
                  <a:schemeClr val="accent5"/>
                </a:solidFill>
              </a:rPr>
              <a:t> </a:t>
            </a:r>
          </a:p>
        </p:txBody>
      </p:sp>
      <p:pic>
        <p:nvPicPr>
          <p:cNvPr id="3" name="Picture 2">
            <a:extLst>
              <a:ext uri="{FF2B5EF4-FFF2-40B4-BE49-F238E27FC236}">
                <a16:creationId xmlns:a16="http://schemas.microsoft.com/office/drawing/2014/main" id="{868048A5-B3CC-4216-AC7D-5B1BE47AC224}"/>
              </a:ext>
            </a:extLst>
          </p:cNvPr>
          <p:cNvPicPr>
            <a:picLocks noChangeAspect="1"/>
          </p:cNvPicPr>
          <p:nvPr/>
        </p:nvPicPr>
        <p:blipFill>
          <a:blip r:embed="rId4"/>
          <a:stretch>
            <a:fillRect/>
          </a:stretch>
        </p:blipFill>
        <p:spPr>
          <a:xfrm>
            <a:off x="232673" y="1410122"/>
            <a:ext cx="5414064" cy="3460648"/>
          </a:xfrm>
          <a:prstGeom prst="rect">
            <a:avLst/>
          </a:prstGeom>
          <a:ln>
            <a:solidFill>
              <a:srgbClr val="002060"/>
            </a:solidFill>
          </a:ln>
        </p:spPr>
      </p:pic>
      <p:sp>
        <p:nvSpPr>
          <p:cNvPr id="4" name="Rectangle 3">
            <a:extLst>
              <a:ext uri="{FF2B5EF4-FFF2-40B4-BE49-F238E27FC236}">
                <a16:creationId xmlns:a16="http://schemas.microsoft.com/office/drawing/2014/main" id="{EE59F83F-F43C-4AF6-9640-C96EE8D3AE98}"/>
              </a:ext>
            </a:extLst>
          </p:cNvPr>
          <p:cNvSpPr/>
          <p:nvPr/>
        </p:nvSpPr>
        <p:spPr>
          <a:xfrm>
            <a:off x="6564193" y="1057758"/>
            <a:ext cx="5164477" cy="307777"/>
          </a:xfrm>
          <a:prstGeom prst="rect">
            <a:avLst/>
          </a:prstGeom>
        </p:spPr>
        <p:txBody>
          <a:bodyPr wrap="square">
            <a:spAutoFit/>
          </a:bodyPr>
          <a:lstStyle/>
          <a:p>
            <a:r>
              <a:rPr lang="en-GB" sz="1400" dirty="0">
                <a:hlinkClick r:id="rId5"/>
              </a:rPr>
              <a:t>https://www.dsptoolkit.nhs.uk/Account/RegisterOrganisationCode</a:t>
            </a:r>
            <a:r>
              <a:rPr lang="en-GB" sz="1400" dirty="0"/>
              <a:t> </a:t>
            </a:r>
          </a:p>
        </p:txBody>
      </p:sp>
      <p:pic>
        <p:nvPicPr>
          <p:cNvPr id="5" name="Picture 4">
            <a:extLst>
              <a:ext uri="{FF2B5EF4-FFF2-40B4-BE49-F238E27FC236}">
                <a16:creationId xmlns:a16="http://schemas.microsoft.com/office/drawing/2014/main" id="{B3B3CE71-D047-43A0-B5A6-5801BBA82025}"/>
              </a:ext>
            </a:extLst>
          </p:cNvPr>
          <p:cNvPicPr>
            <a:picLocks noChangeAspect="1"/>
          </p:cNvPicPr>
          <p:nvPr/>
        </p:nvPicPr>
        <p:blipFill rotWithShape="1">
          <a:blip r:embed="rId6"/>
          <a:srcRect t="1904" b="2730"/>
          <a:stretch/>
        </p:blipFill>
        <p:spPr>
          <a:xfrm>
            <a:off x="6414461" y="1365535"/>
            <a:ext cx="5414065" cy="3507390"/>
          </a:xfrm>
          <a:prstGeom prst="rect">
            <a:avLst/>
          </a:prstGeom>
          <a:ln>
            <a:solidFill>
              <a:srgbClr val="002060"/>
            </a:solidFill>
          </a:ln>
        </p:spPr>
      </p:pic>
      <p:sp>
        <p:nvSpPr>
          <p:cNvPr id="7" name="Rectangle: Rounded Corners 6">
            <a:extLst>
              <a:ext uri="{FF2B5EF4-FFF2-40B4-BE49-F238E27FC236}">
                <a16:creationId xmlns:a16="http://schemas.microsoft.com/office/drawing/2014/main" id="{55F23A0F-D4D6-4A22-8132-70C83C9876FE}"/>
              </a:ext>
            </a:extLst>
          </p:cNvPr>
          <p:cNvSpPr/>
          <p:nvPr/>
        </p:nvSpPr>
        <p:spPr>
          <a:xfrm>
            <a:off x="429265" y="5139031"/>
            <a:ext cx="11399261" cy="528058"/>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You will then be sent an email containing a link which you click on and it takes you back to the registration page for you to set up your password.</a:t>
            </a:r>
          </a:p>
          <a:p>
            <a:pPr>
              <a:defRPr/>
            </a:pPr>
            <a:r>
              <a:rPr lang="en-GB" sz="1200" dirty="0">
                <a:solidFill>
                  <a:srgbClr val="0070C0"/>
                </a:solidFill>
                <a:latin typeface="Arial" panose="020B0604020202020204" pitchFamily="34" charset="0"/>
                <a:cs typeface="Arial" panose="020B0604020202020204" pitchFamily="34" charset="0"/>
              </a:rPr>
              <a:t>Once your password is set, you and your organisation are registered and will be able to start your assessment. </a:t>
            </a:r>
            <a:r>
              <a:rPr lang="en-GB" sz="1200" b="1" dirty="0">
                <a:solidFill>
                  <a:srgbClr val="0070C0"/>
                </a:solidFill>
                <a:latin typeface="Arial" panose="020B0604020202020204" pitchFamily="34" charset="0"/>
                <a:cs typeface="Arial" panose="020B0604020202020204" pitchFamily="34" charset="0"/>
              </a:rPr>
              <a:t>This is all you need to do to register</a:t>
            </a:r>
            <a:endParaRPr lang="en-GB" sz="1200" dirty="0">
              <a:solidFill>
                <a:srgbClr val="0070C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10" name="Rectangle: Rounded Corners 9">
            <a:extLst>
              <a:ext uri="{FF2B5EF4-FFF2-40B4-BE49-F238E27FC236}">
                <a16:creationId xmlns:a16="http://schemas.microsoft.com/office/drawing/2014/main" id="{8C91AD49-D8FD-4B48-8692-9AB0150A1FDE}"/>
              </a:ext>
            </a:extLst>
          </p:cNvPr>
          <p:cNvSpPr/>
          <p:nvPr/>
        </p:nvSpPr>
        <p:spPr>
          <a:xfrm>
            <a:off x="216678" y="237170"/>
            <a:ext cx="9881118" cy="523816"/>
          </a:xfrm>
          <a:prstGeom prst="roundRect">
            <a:avLst/>
          </a:prstGeom>
          <a:solidFill>
            <a:schemeClr val="accent1">
              <a:lumMod val="75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Step 2</a:t>
            </a:r>
          </a:p>
          <a:p>
            <a:pPr algn="ctr">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lang="en-GB" sz="1400" dirty="0">
                <a:solidFill>
                  <a:schemeClr val="bg1"/>
                </a:solidFill>
                <a:latin typeface="Arial" panose="020B0604020202020204" pitchFamily="34" charset="0"/>
                <a:cs typeface="Arial" panose="020B0604020202020204" pitchFamily="34" charset="0"/>
              </a:rPr>
              <a:t>Finding your ODS code and registering for DSPT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9865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4134AE-97FE-4E65-B3C7-ADB95D993F23}"/>
              </a:ext>
            </a:extLst>
          </p:cNvPr>
          <p:cNvPicPr>
            <a:picLocks noChangeAspect="1"/>
          </p:cNvPicPr>
          <p:nvPr/>
        </p:nvPicPr>
        <p:blipFill>
          <a:blip r:embed="rId2"/>
          <a:stretch>
            <a:fillRect/>
          </a:stretch>
        </p:blipFill>
        <p:spPr>
          <a:xfrm>
            <a:off x="286139" y="1427185"/>
            <a:ext cx="8801295" cy="4708439"/>
          </a:xfrm>
          <a:prstGeom prst="rect">
            <a:avLst/>
          </a:prstGeom>
          <a:ln>
            <a:solidFill>
              <a:srgbClr val="002060"/>
            </a:solidFill>
          </a:ln>
        </p:spPr>
      </p:pic>
      <p:sp>
        <p:nvSpPr>
          <p:cNvPr id="5" name="Rectangle 4">
            <a:extLst>
              <a:ext uri="{FF2B5EF4-FFF2-40B4-BE49-F238E27FC236}">
                <a16:creationId xmlns:a16="http://schemas.microsoft.com/office/drawing/2014/main" id="{80E6A56A-A77F-406A-A773-887DAC9C1B16}"/>
              </a:ext>
            </a:extLst>
          </p:cNvPr>
          <p:cNvSpPr/>
          <p:nvPr/>
        </p:nvSpPr>
        <p:spPr>
          <a:xfrm>
            <a:off x="9236786" y="2766167"/>
            <a:ext cx="2955214" cy="1569660"/>
          </a:xfrm>
          <a:prstGeom prst="rect">
            <a:avLst/>
          </a:prstGeom>
        </p:spPr>
        <p:txBody>
          <a:bodyPr wrap="square">
            <a:spAutoFit/>
          </a:bodyPr>
          <a:lstStyle/>
          <a:p>
            <a:pPr lvl="0">
              <a:defRPr/>
            </a:pPr>
            <a:r>
              <a:rPr lang="en-GB" sz="1200" dirty="0">
                <a:solidFill>
                  <a:srgbClr val="0070C0"/>
                </a:solidFill>
                <a:latin typeface="Arial" panose="020B0604020202020204" pitchFamily="34" charset="0"/>
                <a:cs typeface="Arial" panose="020B0604020202020204" pitchFamily="34" charset="0"/>
              </a:rPr>
              <a:t>Register with the Information Commissioners Office (ICO) – care homes are expected to have ICO membership.</a:t>
            </a:r>
          </a:p>
          <a:p>
            <a:pPr lvl="0">
              <a:defRPr/>
            </a:pPr>
            <a:r>
              <a:rPr lang="en-GB" sz="1200" dirty="0">
                <a:solidFill>
                  <a:srgbClr val="0070C0"/>
                </a:solidFill>
                <a:latin typeface="Arial" panose="020B0604020202020204" pitchFamily="34" charset="0"/>
                <a:cs typeface="Arial" panose="020B0604020202020204" pitchFamily="34" charset="0"/>
              </a:rPr>
              <a:t>Link to pay fee, renew fee or register: </a:t>
            </a:r>
            <a:r>
              <a:rPr lang="en-GB" sz="1200" b="1"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https://ico.org.uk/</a:t>
            </a:r>
            <a:endParaRPr lang="en-GB" sz="1200" b="1" dirty="0">
              <a:solidFill>
                <a:srgbClr val="0070C0"/>
              </a:solidFill>
              <a:latin typeface="Arial" panose="020B0604020202020204" pitchFamily="34" charset="0"/>
              <a:cs typeface="Arial" panose="020B0604020202020204" pitchFamily="34" charset="0"/>
            </a:endParaRPr>
          </a:p>
          <a:p>
            <a:pPr lvl="0">
              <a:defRPr/>
            </a:pPr>
            <a:r>
              <a:rPr lang="en-GB" sz="1200" b="1" dirty="0">
                <a:solidFill>
                  <a:srgbClr val="0070C0"/>
                </a:solidFill>
                <a:latin typeface="Arial" panose="020B0604020202020204" pitchFamily="34" charset="0"/>
                <a:cs typeface="Arial" panose="020B0604020202020204" pitchFamily="34" charset="0"/>
              </a:rPr>
              <a:t>If you are already registered – skip to next step</a:t>
            </a:r>
          </a:p>
        </p:txBody>
      </p:sp>
      <p:sp>
        <p:nvSpPr>
          <p:cNvPr id="18" name="Rectangle: Rounded Corners 17">
            <a:extLst>
              <a:ext uri="{FF2B5EF4-FFF2-40B4-BE49-F238E27FC236}">
                <a16:creationId xmlns:a16="http://schemas.microsoft.com/office/drawing/2014/main" id="{DFCD8869-B301-4C15-9667-AC4CD00279CA}"/>
              </a:ext>
            </a:extLst>
          </p:cNvPr>
          <p:cNvSpPr/>
          <p:nvPr/>
        </p:nvSpPr>
        <p:spPr>
          <a:xfrm>
            <a:off x="286139" y="225587"/>
            <a:ext cx="9996196" cy="643094"/>
          </a:xfrm>
          <a:prstGeom prst="roundRect">
            <a:avLst/>
          </a:prstGeom>
          <a:solidFill>
            <a:schemeClr val="accent1">
              <a:lumMod val="75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Step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Complete</a:t>
            </a: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 DSPT </a:t>
            </a:r>
          </a:p>
        </p:txBody>
      </p:sp>
    </p:spTree>
    <p:extLst>
      <p:ext uri="{BB962C8B-B14F-4D97-AF65-F5344CB8AC3E}">
        <p14:creationId xmlns:p14="http://schemas.microsoft.com/office/powerpoint/2010/main" val="24487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FC912E2-8B28-4625-8A4E-122C32513F7F}"/>
              </a:ext>
            </a:extLst>
          </p:cNvPr>
          <p:cNvSpPr/>
          <p:nvPr/>
        </p:nvSpPr>
        <p:spPr>
          <a:xfrm>
            <a:off x="286139" y="225586"/>
            <a:ext cx="9996196" cy="920983"/>
          </a:xfrm>
          <a:prstGeom prst="roundRect">
            <a:avLst/>
          </a:prstGeom>
          <a:solidFill>
            <a:schemeClr val="accent1">
              <a:lumMod val="75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Step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Complete</a:t>
            </a: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 DSPT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Rectangle: Rounded Corners 5">
            <a:extLst>
              <a:ext uri="{FF2B5EF4-FFF2-40B4-BE49-F238E27FC236}">
                <a16:creationId xmlns:a16="http://schemas.microsoft.com/office/drawing/2014/main" id="{D51D307A-7978-4737-BF6C-5B2A4828C9D3}"/>
              </a:ext>
            </a:extLst>
          </p:cNvPr>
          <p:cNvSpPr/>
          <p:nvPr/>
        </p:nvSpPr>
        <p:spPr>
          <a:xfrm>
            <a:off x="286139" y="1342904"/>
            <a:ext cx="7626218" cy="559063"/>
          </a:xfrm>
          <a:prstGeom prst="roundRect">
            <a:avLst/>
          </a:prstGeom>
          <a:solidFill>
            <a:schemeClr val="accent1">
              <a:alpha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Action Required</a:t>
            </a:r>
          </a:p>
        </p:txBody>
      </p:sp>
      <p:sp>
        <p:nvSpPr>
          <p:cNvPr id="22" name="Rectangle: Rounded Corners 21">
            <a:extLst>
              <a:ext uri="{FF2B5EF4-FFF2-40B4-BE49-F238E27FC236}">
                <a16:creationId xmlns:a16="http://schemas.microsoft.com/office/drawing/2014/main" id="{2AAF7C94-14AD-4958-B25A-92F44F15DD16}"/>
              </a:ext>
            </a:extLst>
          </p:cNvPr>
          <p:cNvSpPr/>
          <p:nvPr/>
        </p:nvSpPr>
        <p:spPr>
          <a:xfrm>
            <a:off x="8497165" y="2100823"/>
            <a:ext cx="3351349" cy="1506324"/>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Guidance is available from </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NHS Digital</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and </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Digital Social Care</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DSPT FAQs</a:t>
            </a:r>
            <a:endPar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DSPT Overview</a:t>
            </a:r>
            <a:endPar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Digital Social Care Helpline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T: 0208 133 3430 or  email  </a:t>
            </a:r>
            <a:r>
              <a:rPr kumimoji="0" lang="en-GB" sz="1200" b="0" i="0" u="sng"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5">
                  <a:extLst>
                    <a:ext uri="{A12FA001-AC4F-418D-AE19-62706E023703}">
                      <ahyp:hlinkClr xmlns:ahyp="http://schemas.microsoft.com/office/drawing/2018/hyperlinkcolor" val="tx"/>
                    </a:ext>
                  </a:extLst>
                </a:hlinkClick>
              </a:rPr>
              <a:t>help@digitalsocialcare.co.uk</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35" name="Rectangle: Rounded Corners 34">
            <a:extLst>
              <a:ext uri="{FF2B5EF4-FFF2-40B4-BE49-F238E27FC236}">
                <a16:creationId xmlns:a16="http://schemas.microsoft.com/office/drawing/2014/main" id="{FE7C4EF7-9A23-42CC-9385-22D9D4E43AE2}"/>
              </a:ext>
            </a:extLst>
          </p:cNvPr>
          <p:cNvSpPr/>
          <p:nvPr/>
        </p:nvSpPr>
        <p:spPr>
          <a:xfrm>
            <a:off x="423297" y="2051113"/>
            <a:ext cx="7579736" cy="474532"/>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Complete the DSPT. </a:t>
            </a:r>
          </a:p>
        </p:txBody>
      </p:sp>
      <p:sp>
        <p:nvSpPr>
          <p:cNvPr id="12" name="Rectangle: Rounded Corners 11">
            <a:extLst>
              <a:ext uri="{FF2B5EF4-FFF2-40B4-BE49-F238E27FC236}">
                <a16:creationId xmlns:a16="http://schemas.microsoft.com/office/drawing/2014/main" id="{124E4BDB-60AA-454E-8ED9-849DCDB08CB2}"/>
              </a:ext>
            </a:extLst>
          </p:cNvPr>
          <p:cNvSpPr/>
          <p:nvPr/>
        </p:nvSpPr>
        <p:spPr>
          <a:xfrm>
            <a:off x="8497164" y="3740222"/>
            <a:ext cx="3351349" cy="528058"/>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Link to:</a:t>
            </a: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6">
                <a:extLst>
                  <a:ext uri="{A12FA001-AC4F-418D-AE19-62706E023703}">
                    <ahyp:hlinkClr xmlns:ahyp="http://schemas.microsoft.com/office/drawing/2018/hyperlinkcolor" val="tx"/>
                  </a:ext>
                </a:extLst>
              </a:hlinkClick>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6">
                  <a:extLst>
                    <a:ext uri="{A12FA001-AC4F-418D-AE19-62706E023703}">
                      <ahyp:hlinkClr xmlns:ahyp="http://schemas.microsoft.com/office/drawing/2018/hyperlinkcolor" val="tx"/>
                    </a:ext>
                  </a:extLst>
                </a:hlinkClick>
              </a:rPr>
              <a:t>Free data security awareness training</a:t>
            </a:r>
            <a:endPar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p>
        </p:txBody>
      </p:sp>
      <p:sp>
        <p:nvSpPr>
          <p:cNvPr id="15" name="Rectangle: Rounded Corners 14">
            <a:extLst>
              <a:ext uri="{FF2B5EF4-FFF2-40B4-BE49-F238E27FC236}">
                <a16:creationId xmlns:a16="http://schemas.microsoft.com/office/drawing/2014/main" id="{824B80B3-E84F-437C-A466-57D6A30529E4}"/>
              </a:ext>
            </a:extLst>
          </p:cNvPr>
          <p:cNvSpPr/>
          <p:nvPr/>
        </p:nvSpPr>
        <p:spPr>
          <a:xfrm>
            <a:off x="423298" y="5623648"/>
            <a:ext cx="7579736" cy="325903"/>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Publish DSPT assessment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16" name="Rectangle: Rounded Corners 15">
            <a:extLst>
              <a:ext uri="{FF2B5EF4-FFF2-40B4-BE49-F238E27FC236}">
                <a16:creationId xmlns:a16="http://schemas.microsoft.com/office/drawing/2014/main" id="{918DE017-9968-4848-BC04-C0AA19A288C5}"/>
              </a:ext>
            </a:extLst>
          </p:cNvPr>
          <p:cNvSpPr/>
          <p:nvPr/>
        </p:nvSpPr>
        <p:spPr>
          <a:xfrm>
            <a:off x="8497164" y="4379254"/>
            <a:ext cx="3351349" cy="920488"/>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7">
                  <a:extLst>
                    <a:ext uri="{A12FA001-AC4F-418D-AE19-62706E023703}">
                      <ahyp:hlinkClr xmlns:ahyp="http://schemas.microsoft.com/office/drawing/2018/hyperlinkcolor" val="tx"/>
                    </a:ext>
                  </a:extLst>
                </a:hlinkClick>
              </a:rPr>
              <a:t>DSPT Standards Met Guide</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This goes through the 10 standards in detail and shows you what you need to do to meet each standard that is relevant to care homes</a:t>
            </a:r>
            <a:endPar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19" name="Rectangle: Rounded Corners 18">
            <a:extLst>
              <a:ext uri="{FF2B5EF4-FFF2-40B4-BE49-F238E27FC236}">
                <a16:creationId xmlns:a16="http://schemas.microsoft.com/office/drawing/2014/main" id="{3C49F7FB-FEB4-4AB7-9BDE-EF6C4B8A1B27}"/>
              </a:ext>
            </a:extLst>
          </p:cNvPr>
          <p:cNvSpPr/>
          <p:nvPr/>
        </p:nvSpPr>
        <p:spPr>
          <a:xfrm>
            <a:off x="8490774" y="5402424"/>
            <a:ext cx="3351349" cy="1226739"/>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8">
                  <a:extLst>
                    <a:ext uri="{A12FA001-AC4F-418D-AE19-62706E023703}">
                      <ahyp:hlinkClr xmlns:ahyp="http://schemas.microsoft.com/office/drawing/2018/hyperlinkcolor" val="tx"/>
                    </a:ext>
                  </a:extLst>
                </a:hlinkClick>
              </a:rPr>
              <a:t>DSPT webinars</a:t>
            </a:r>
            <a:r>
              <a:rPr kumimoji="0" lang="en-GB" sz="12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these webinars provide information and support on how to register, data security, policies and procedures for better security, data protection and cyber security training and protecting IT systems and devices from cyber threats.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23" name="Rectangle: Rounded Corners 22">
            <a:extLst>
              <a:ext uri="{FF2B5EF4-FFF2-40B4-BE49-F238E27FC236}">
                <a16:creationId xmlns:a16="http://schemas.microsoft.com/office/drawing/2014/main" id="{0EDD287E-5FCA-404B-BCB6-9FDEB4284ADC}"/>
              </a:ext>
            </a:extLst>
          </p:cNvPr>
          <p:cNvSpPr/>
          <p:nvPr/>
        </p:nvSpPr>
        <p:spPr>
          <a:xfrm>
            <a:off x="8497163" y="1358406"/>
            <a:ext cx="3351349" cy="528058"/>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Guidance and support available to complete the DSPT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24" name="Rectangle: Rounded Corners 23">
            <a:extLst>
              <a:ext uri="{FF2B5EF4-FFF2-40B4-BE49-F238E27FC236}">
                <a16:creationId xmlns:a16="http://schemas.microsoft.com/office/drawing/2014/main" id="{1920CE75-831B-4029-932A-9724AED369E7}"/>
              </a:ext>
            </a:extLst>
          </p:cNvPr>
          <p:cNvSpPr/>
          <p:nvPr/>
        </p:nvSpPr>
        <p:spPr>
          <a:xfrm>
            <a:off x="423298" y="6023257"/>
            <a:ext cx="7579735" cy="325903"/>
          </a:xfrm>
          <a:prstGeom prst="roundRect">
            <a:avLst/>
          </a:prstGeom>
          <a:solidFill>
            <a:schemeClr val="accent5">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Continue to NHSMail application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pic>
        <p:nvPicPr>
          <p:cNvPr id="18" name="Picture 17">
            <a:extLst>
              <a:ext uri="{FF2B5EF4-FFF2-40B4-BE49-F238E27FC236}">
                <a16:creationId xmlns:a16="http://schemas.microsoft.com/office/drawing/2014/main" id="{AC403469-A34C-4F05-8F29-EF6E289FEDC1}"/>
              </a:ext>
            </a:extLst>
          </p:cNvPr>
          <p:cNvPicPr>
            <a:picLocks noChangeAspect="1"/>
          </p:cNvPicPr>
          <p:nvPr/>
        </p:nvPicPr>
        <p:blipFill>
          <a:blip r:embed="rId9"/>
          <a:stretch>
            <a:fillRect/>
          </a:stretch>
        </p:blipFill>
        <p:spPr>
          <a:xfrm>
            <a:off x="2165850" y="2674791"/>
            <a:ext cx="4094630" cy="2760180"/>
          </a:xfrm>
          <a:prstGeom prst="rect">
            <a:avLst/>
          </a:prstGeom>
          <a:ln>
            <a:solidFill>
              <a:srgbClr val="002060"/>
            </a:solidFill>
          </a:ln>
        </p:spPr>
      </p:pic>
    </p:spTree>
    <p:extLst>
      <p:ext uri="{BB962C8B-B14F-4D97-AF65-F5344CB8AC3E}">
        <p14:creationId xmlns:p14="http://schemas.microsoft.com/office/powerpoint/2010/main" val="139911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FC912E2-8B28-4625-8A4E-122C32513F7F}"/>
              </a:ext>
            </a:extLst>
          </p:cNvPr>
          <p:cNvSpPr/>
          <p:nvPr/>
        </p:nvSpPr>
        <p:spPr>
          <a:xfrm>
            <a:off x="606490" y="340716"/>
            <a:ext cx="9797144" cy="820454"/>
          </a:xfrm>
          <a:prstGeom prst="roundRect">
            <a:avLst/>
          </a:prstGeom>
          <a:solidFill>
            <a:schemeClr val="accent1">
              <a:lumMod val="75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What is NHS Mail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NHS Mail </a:t>
            </a: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is a secure email service which gives care organisations the ability to safely share residents’ information with doctors, nurses, GPs and other professionals  involved in their resident’s direct care.</a:t>
            </a:r>
            <a:endParaRPr kumimoji="0" lang="en-GB" sz="14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Rectangle: Rounded Corners 5">
            <a:extLst>
              <a:ext uri="{FF2B5EF4-FFF2-40B4-BE49-F238E27FC236}">
                <a16:creationId xmlns:a16="http://schemas.microsoft.com/office/drawing/2014/main" id="{D51D307A-7978-4737-BF6C-5B2A4828C9D3}"/>
              </a:ext>
            </a:extLst>
          </p:cNvPr>
          <p:cNvSpPr/>
          <p:nvPr/>
        </p:nvSpPr>
        <p:spPr>
          <a:xfrm>
            <a:off x="3580011" y="1256123"/>
            <a:ext cx="4758612" cy="808427"/>
          </a:xfrm>
          <a:prstGeom prst="roundRect">
            <a:avLst/>
          </a:prstGeom>
          <a:solidFill>
            <a:schemeClr val="accent1">
              <a:alpha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Action Required</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DSPT waiver in place until 30</a:t>
            </a:r>
            <a:r>
              <a:rPr kumimoji="0" lang="en-GB" sz="1400" i="0" u="none" strike="noStrike" kern="1200" cap="none" spc="0" normalizeH="0" baseline="30000" noProof="0" dirty="0">
                <a:ln>
                  <a:noFill/>
                </a:ln>
                <a:solidFill>
                  <a:prstClr val="white"/>
                </a:solidFill>
                <a:effectLst/>
                <a:uLnTx/>
                <a:uFillTx/>
                <a:latin typeface="Arial" panose="020B0604020202020204" pitchFamily="34" charset="0"/>
                <a:ea typeface="+mn-ea"/>
                <a:cs typeface="Arial" panose="020B0604020202020204" pitchFamily="34" charset="0"/>
              </a:rPr>
              <a:t>th</a:t>
            </a:r>
            <a:r>
              <a:rPr kumimoji="0" lang="en-GB"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June 2021. </a:t>
            </a:r>
            <a:r>
              <a:rPr lang="en-GB" sz="1400" dirty="0">
                <a:solidFill>
                  <a:prstClr val="white"/>
                </a:solidFill>
                <a:latin typeface="Arial" panose="020B0604020202020204" pitchFamily="34" charset="0"/>
                <a:cs typeface="Arial" panose="020B0604020202020204" pitchFamily="34" charset="0"/>
              </a:rPr>
              <a:t>Fast track application available  </a:t>
            </a:r>
            <a:r>
              <a:rPr lang="en-GB" sz="1400" dirty="0">
                <a:solidFill>
                  <a:prstClr val="white"/>
                </a:solidFill>
                <a:latin typeface="Arial" panose="020B0604020202020204" pitchFamily="34" charset="0"/>
                <a:cs typeface="Arial" panose="020B0604020202020204" pitchFamily="34" charset="0"/>
                <a:hlinkClick r:id="rId2"/>
              </a:rPr>
              <a:t>Fast Track Process</a:t>
            </a:r>
            <a:endParaRPr lang="en-GB" sz="1400" dirty="0">
              <a:solidFill>
                <a:prstClr val="white"/>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 name="Rectangle: Rounded Corners 8">
            <a:extLst>
              <a:ext uri="{FF2B5EF4-FFF2-40B4-BE49-F238E27FC236}">
                <a16:creationId xmlns:a16="http://schemas.microsoft.com/office/drawing/2014/main" id="{2FB37826-66E8-4D5F-9A04-31D383129356}"/>
              </a:ext>
            </a:extLst>
          </p:cNvPr>
          <p:cNvSpPr/>
          <p:nvPr/>
        </p:nvSpPr>
        <p:spPr>
          <a:xfrm>
            <a:off x="163527" y="2142291"/>
            <a:ext cx="2836318" cy="909585"/>
          </a:xfrm>
          <a:prstGeom prst="roundRect">
            <a:avLst/>
          </a:prstGeom>
          <a:solidFill>
            <a:schemeClr val="accent1">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Step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Publish Data Security and Protection Toolkit (DSPT)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Minimum standard Jan to Jun </a:t>
            </a:r>
            <a:endPar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11" name="Rectangle: Rounded Corners 10">
            <a:extLst>
              <a:ext uri="{FF2B5EF4-FFF2-40B4-BE49-F238E27FC236}">
                <a16:creationId xmlns:a16="http://schemas.microsoft.com/office/drawing/2014/main" id="{F590F3E9-B61F-4953-BC58-C3ADD28405F9}"/>
              </a:ext>
            </a:extLst>
          </p:cNvPr>
          <p:cNvSpPr/>
          <p:nvPr/>
        </p:nvSpPr>
        <p:spPr>
          <a:xfrm>
            <a:off x="167033" y="3181939"/>
            <a:ext cx="2832812" cy="1786293"/>
          </a:xfrm>
          <a:prstGeom prst="roundRect">
            <a:avLst/>
          </a:prstGeom>
          <a:solidFill>
            <a:schemeClr val="accent1">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Step 2</a:t>
            </a: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4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Register for an NHS mail account</a:t>
            </a:r>
            <a:endPar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12" name="Rectangle: Rounded Corners 11">
            <a:extLst>
              <a:ext uri="{FF2B5EF4-FFF2-40B4-BE49-F238E27FC236}">
                <a16:creationId xmlns:a16="http://schemas.microsoft.com/office/drawing/2014/main" id="{ACECB773-A490-4227-9579-E7B67FF651CB}"/>
              </a:ext>
            </a:extLst>
          </p:cNvPr>
          <p:cNvSpPr/>
          <p:nvPr/>
        </p:nvSpPr>
        <p:spPr>
          <a:xfrm>
            <a:off x="163527" y="5165103"/>
            <a:ext cx="2836318" cy="820454"/>
          </a:xfrm>
          <a:prstGeom prst="roundRect">
            <a:avLst/>
          </a:prstGeom>
          <a:solidFill>
            <a:schemeClr val="accent1">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Step 3</a:t>
            </a: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4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Activate the account</a:t>
            </a:r>
            <a:endPar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16" name="Rectangle: Rounded Corners 15">
            <a:extLst>
              <a:ext uri="{FF2B5EF4-FFF2-40B4-BE49-F238E27FC236}">
                <a16:creationId xmlns:a16="http://schemas.microsoft.com/office/drawing/2014/main" id="{C9EEB925-E14B-4613-B705-ABA06862BC9E}"/>
              </a:ext>
            </a:extLst>
          </p:cNvPr>
          <p:cNvSpPr/>
          <p:nvPr/>
        </p:nvSpPr>
        <p:spPr>
          <a:xfrm>
            <a:off x="3529640" y="2188911"/>
            <a:ext cx="4823925" cy="891591"/>
          </a:xfrm>
          <a:prstGeom prst="roundRect">
            <a:avLst/>
          </a:prstGeom>
          <a:solidFill>
            <a:schemeClr val="accent1">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Register on the DSPT website, complete and publish the toolkit to minimum standard </a:t>
            </a: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https://www.dsptoolkit.nhs.uk</a:t>
            </a:r>
            <a:endPar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17" name="Rectangle: Rounded Corners 16">
            <a:extLst>
              <a:ext uri="{FF2B5EF4-FFF2-40B4-BE49-F238E27FC236}">
                <a16:creationId xmlns:a16="http://schemas.microsoft.com/office/drawing/2014/main" id="{AFB8C791-74FA-4864-B520-8E23E7E9A89F}"/>
              </a:ext>
            </a:extLst>
          </p:cNvPr>
          <p:cNvSpPr/>
          <p:nvPr/>
        </p:nvSpPr>
        <p:spPr>
          <a:xfrm>
            <a:off x="3529640" y="3181939"/>
            <a:ext cx="4823925" cy="1786293"/>
          </a:xfrm>
          <a:prstGeom prst="roundRect">
            <a:avLst/>
          </a:prstGeom>
          <a:solidFill>
            <a:schemeClr val="accent1">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4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https://portal.nhs.net/Registration#/careprovider</a:t>
            </a:r>
            <a:endParaRPr kumimoji="0" lang="en-GB" sz="1200" b="1" i="0" u="none" strike="noStrike" kern="1200" cap="none" spc="-4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You will need the following to complete this step</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CQC Location ID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CQC Manager’s ID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ODS Code</a:t>
            </a:r>
          </a:p>
          <a:p>
            <a:pPr marL="0" marR="0" lvl="0" indent="0" algn="l" defTabSz="914400" rtl="0" eaLnBrk="1" fontAlgn="auto" latinLnBrk="0" hangingPunct="1">
              <a:lnSpc>
                <a:spcPct val="150000"/>
              </a:lnSpc>
              <a:spcBef>
                <a:spcPts val="0"/>
              </a:spcBef>
              <a:spcAft>
                <a:spcPts val="0"/>
              </a:spcAft>
              <a:buClr>
                <a:prstClr val="black"/>
              </a:buClr>
              <a:buSzPts val="2400"/>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Each site receives:</a:t>
            </a:r>
          </a:p>
          <a:p>
            <a:pPr marL="457200" marR="0" lvl="1" indent="0" algn="l" defTabSz="914400" rtl="0" eaLnBrk="1" fontAlgn="auto" latinLnBrk="0" hangingPunct="1">
              <a:lnSpc>
                <a:spcPct val="100000"/>
              </a:lnSpc>
              <a:spcBef>
                <a:spcPts val="0"/>
              </a:spcBef>
              <a:spcAft>
                <a:spcPts val="0"/>
              </a:spcAft>
              <a:buClrTx/>
              <a:buSzPts val="2400"/>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Maximum 10 individual linked user accounts</a:t>
            </a:r>
          </a:p>
          <a:p>
            <a:pPr marL="447675"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1 shared mailbox (</a:t>
            </a: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5">
                  <a:extLst>
                    <a:ext uri="{A12FA001-AC4F-418D-AE19-62706E023703}">
                      <ahyp:hlinkClr xmlns:ahyp="http://schemas.microsoft.com/office/drawing/2018/hyperlinkcolor" val="tx"/>
                    </a:ext>
                  </a:extLst>
                </a:hlinkClick>
              </a:rPr>
              <a:t>care.odscode@nhs.net</a:t>
            </a: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19" name="Rectangle: Rounded Corners 18">
            <a:extLst>
              <a:ext uri="{FF2B5EF4-FFF2-40B4-BE49-F238E27FC236}">
                <a16:creationId xmlns:a16="http://schemas.microsoft.com/office/drawing/2014/main" id="{62D1E05F-B151-4C1F-B145-336185E46B22}"/>
              </a:ext>
            </a:extLst>
          </p:cNvPr>
          <p:cNvSpPr/>
          <p:nvPr/>
        </p:nvSpPr>
        <p:spPr>
          <a:xfrm>
            <a:off x="3529640" y="5115626"/>
            <a:ext cx="4823925" cy="869931"/>
          </a:xfrm>
          <a:prstGeom prst="roundRect">
            <a:avLst/>
          </a:prstGeom>
          <a:solidFill>
            <a:schemeClr val="accent1">
              <a:lumMod val="60000"/>
              <a:lumOff val="40000"/>
              <a:alpha val="2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
                <a:prstClr val="black"/>
              </a:buClr>
              <a:buSzPts val="2400"/>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Follow the instructions contained in the welcome email to activate the account</a:t>
            </a:r>
          </a:p>
          <a:p>
            <a:pPr marL="0" marR="0" lvl="0" indent="0" algn="l" defTabSz="914400" rtl="0" eaLnBrk="1" fontAlgn="auto" latinLnBrk="0" hangingPunct="1">
              <a:lnSpc>
                <a:spcPct val="100000"/>
              </a:lnSpc>
              <a:spcBef>
                <a:spcPts val="0"/>
              </a:spcBef>
              <a:spcAft>
                <a:spcPts val="0"/>
              </a:spcAft>
              <a:buClr>
                <a:prstClr val="black"/>
              </a:buClr>
              <a:buSzPts val="2400"/>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Ensure you log into the account regularly to keep it active</a:t>
            </a:r>
          </a:p>
          <a:p>
            <a:pPr marL="0" marR="0" lvl="0" indent="0" algn="l" defTabSz="914400" rtl="0" eaLnBrk="1" fontAlgn="auto" latinLnBrk="0" hangingPunct="1">
              <a:lnSpc>
                <a:spcPct val="100000"/>
              </a:lnSpc>
              <a:spcBef>
                <a:spcPts val="0"/>
              </a:spcBef>
              <a:spcAft>
                <a:spcPts val="0"/>
              </a:spcAft>
              <a:buClr>
                <a:prstClr val="black"/>
              </a:buClr>
              <a:buSzPts val="2400"/>
              <a:buFontTx/>
              <a:buNone/>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28" name="TextBox 27">
            <a:extLst>
              <a:ext uri="{FF2B5EF4-FFF2-40B4-BE49-F238E27FC236}">
                <a16:creationId xmlns:a16="http://schemas.microsoft.com/office/drawing/2014/main" id="{055453A3-7A30-471D-9927-6DA303E0ACCD}"/>
              </a:ext>
            </a:extLst>
          </p:cNvPr>
          <p:cNvSpPr txBox="1"/>
          <p:nvPr/>
        </p:nvSpPr>
        <p:spPr>
          <a:xfrm>
            <a:off x="3062722" y="2444779"/>
            <a:ext cx="40520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B29DA2FE-D518-41C0-A34C-09B4E6BE7D09}"/>
              </a:ext>
            </a:extLst>
          </p:cNvPr>
          <p:cNvSpPr txBox="1"/>
          <p:nvPr/>
        </p:nvSpPr>
        <p:spPr>
          <a:xfrm>
            <a:off x="3043028" y="5205998"/>
            <a:ext cx="38198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3E421389-19C1-429E-BCB8-B271F9FC83DF}"/>
              </a:ext>
            </a:extLst>
          </p:cNvPr>
          <p:cNvSpPr txBox="1"/>
          <p:nvPr/>
        </p:nvSpPr>
        <p:spPr>
          <a:xfrm>
            <a:off x="2999845" y="3825388"/>
            <a:ext cx="370879"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sym typeface="Wingdings" panose="05000000000000000000" pitchFamily="2" charset="2"/>
              </a:rPr>
              <a:t> </a:t>
            </a:r>
            <a:endParaRPr kumimoji="0" lang="en-GB" sz="1800" b="0"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endParaRPr>
          </a:p>
        </p:txBody>
      </p:sp>
      <p:sp>
        <p:nvSpPr>
          <p:cNvPr id="18" name="Rectangle: Rounded Corners 17">
            <a:extLst>
              <a:ext uri="{FF2B5EF4-FFF2-40B4-BE49-F238E27FC236}">
                <a16:creationId xmlns:a16="http://schemas.microsoft.com/office/drawing/2014/main" id="{83B9DC79-011E-4A7A-AB52-B1679600DF4D}"/>
              </a:ext>
            </a:extLst>
          </p:cNvPr>
          <p:cNvSpPr/>
          <p:nvPr/>
        </p:nvSpPr>
        <p:spPr>
          <a:xfrm>
            <a:off x="8554512" y="1285401"/>
            <a:ext cx="3351349" cy="779149"/>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Guidance and support available</a:t>
            </a: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20" name="Rectangle: Rounded Corners 19">
            <a:extLst>
              <a:ext uri="{FF2B5EF4-FFF2-40B4-BE49-F238E27FC236}">
                <a16:creationId xmlns:a16="http://schemas.microsoft.com/office/drawing/2014/main" id="{CB4FC690-E839-423B-B9EC-361A4E4C1F4A}"/>
              </a:ext>
            </a:extLst>
          </p:cNvPr>
          <p:cNvSpPr/>
          <p:nvPr/>
        </p:nvSpPr>
        <p:spPr>
          <a:xfrm>
            <a:off x="8554512" y="2188781"/>
            <a:ext cx="3351349" cy="2805855"/>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Guidance is available from </a:t>
            </a: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6">
                  <a:extLst>
                    <a:ext uri="{A12FA001-AC4F-418D-AE19-62706E023703}">
                      <ahyp:hlinkClr xmlns:ahyp="http://schemas.microsoft.com/office/drawing/2018/hyperlinkcolor" val="tx"/>
                    </a:ext>
                  </a:extLst>
                </a:hlinkClick>
              </a:rPr>
              <a:t>NHS Digital</a:t>
            </a: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 </a:t>
            </a: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and </a:t>
            </a: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7">
                  <a:extLst>
                    <a:ext uri="{A12FA001-AC4F-418D-AE19-62706E023703}">
                      <ahyp:hlinkClr xmlns:ahyp="http://schemas.microsoft.com/office/drawing/2018/hyperlinkcolor" val="tx"/>
                    </a:ext>
                  </a:extLst>
                </a:hlinkClick>
              </a:rPr>
              <a:t>Digital Social Care</a:t>
            </a: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Digital Social Care Helpline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T: 0208 133 3430 or  email  </a:t>
            </a:r>
            <a:r>
              <a:rPr kumimoji="0" lang="en-GB" sz="1200" b="0" i="0" u="sng"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8">
                  <a:extLst>
                    <a:ext uri="{A12FA001-AC4F-418D-AE19-62706E023703}">
                      <ahyp:hlinkClr xmlns:ahyp="http://schemas.microsoft.com/office/drawing/2018/hyperlinkcolor" val="tx"/>
                    </a:ext>
                  </a:extLst>
                </a:hlinkClick>
              </a:rPr>
              <a:t>help@digitalsocialcare.co.uk</a:t>
            </a:r>
            <a:endParaRPr kumimoji="0" lang="en-GB" sz="1200" b="0" i="0" u="sng"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9">
                  <a:extLst>
                    <a:ext uri="{A12FA001-AC4F-418D-AE19-62706E023703}">
                      <ahyp:hlinkClr xmlns:ahyp="http://schemas.microsoft.com/office/drawing/2018/hyperlinkcolor" val="tx"/>
                    </a:ext>
                  </a:extLst>
                </a:hlinkClick>
              </a:rPr>
              <a:t>How to complete the NHS mail Social Care Registration</a:t>
            </a:r>
            <a:endPar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hlinkClick r:id="rId10">
                  <a:extLst>
                    <a:ext uri="{A12FA001-AC4F-418D-AE19-62706E023703}">
                      <ahyp:hlinkClr xmlns:ahyp="http://schemas.microsoft.com/office/drawing/2018/hyperlinkcolor" val="tx"/>
                    </a:ext>
                  </a:extLst>
                </a:hlinkClick>
              </a:rPr>
              <a:t>NHSmail Care Provider User Guide.pdf</a:t>
            </a:r>
            <a:endPar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Helpdesk T:0333 200 1133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Email  careadmin@nhs.net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
        <p:nvSpPr>
          <p:cNvPr id="21" name="Rectangle: Rounded Corners 20">
            <a:extLst>
              <a:ext uri="{FF2B5EF4-FFF2-40B4-BE49-F238E27FC236}">
                <a16:creationId xmlns:a16="http://schemas.microsoft.com/office/drawing/2014/main" id="{A30AB8C0-8681-4A42-8E39-5CB736FD1D74}"/>
              </a:ext>
            </a:extLst>
          </p:cNvPr>
          <p:cNvSpPr/>
          <p:nvPr/>
        </p:nvSpPr>
        <p:spPr>
          <a:xfrm>
            <a:off x="8554511" y="5183024"/>
            <a:ext cx="3351349" cy="779149"/>
          </a:xfrm>
          <a:prstGeom prst="roundRect">
            <a:avLst/>
          </a:prstGeom>
          <a:solidFill>
            <a:srgbClr val="10ED05">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Forgotten Passwords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Reset online or phone the helpdesk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T:0333 200 1133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629019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Custom 1">
      <a:dk1>
        <a:srgbClr val="292858"/>
      </a:dk1>
      <a:lt1>
        <a:srgbClr val="FEFCFF"/>
      </a:lt1>
      <a:dk2>
        <a:srgbClr val="282959"/>
      </a:dk2>
      <a:lt2>
        <a:srgbClr val="F1F0EC"/>
      </a:lt2>
      <a:accent1>
        <a:srgbClr val="513089"/>
      </a:accent1>
      <a:accent2>
        <a:srgbClr val="A1368D"/>
      </a:accent2>
      <a:accent3>
        <a:srgbClr val="D75E9E"/>
      </a:accent3>
      <a:accent4>
        <a:srgbClr val="E74A3B"/>
      </a:accent4>
      <a:accent5>
        <a:srgbClr val="F0C310"/>
      </a:accent5>
      <a:accent6>
        <a:srgbClr val="F0C40E"/>
      </a:accent6>
      <a:hlink>
        <a:srgbClr val="E74A3B"/>
      </a:hlink>
      <a:folHlink>
        <a:srgbClr val="D95F9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31AA938FE962A45A3E19DCBCF209F91" ma:contentTypeVersion="9" ma:contentTypeDescription="Create a new document." ma:contentTypeScope="" ma:versionID="39dcae9030f7c2f21fc949a6b9d4a54d">
  <xsd:schema xmlns:xsd="http://www.w3.org/2001/XMLSchema" xmlns:xs="http://www.w3.org/2001/XMLSchema" xmlns:p="http://schemas.microsoft.com/office/2006/metadata/properties" xmlns:ns1="http://schemas.microsoft.com/sharepoint/v3" xmlns:ns3="5789755c-de38-4fe3-9623-40afa3bba1e2" xmlns:ns4="32678723-8c06-45e1-8bd0-318b9868a43d" targetNamespace="http://schemas.microsoft.com/office/2006/metadata/properties" ma:root="true" ma:fieldsID="c4dd82b917b2693dad2512ace869dfc4" ns1:_="" ns3:_="" ns4:_="">
    <xsd:import namespace="http://schemas.microsoft.com/sharepoint/v3"/>
    <xsd:import namespace="5789755c-de38-4fe3-9623-40afa3bba1e2"/>
    <xsd:import namespace="32678723-8c06-45e1-8bd0-318b9868a43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89755c-de38-4fe3-9623-40afa3bba1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678723-8c06-45e1-8bd0-318b9868a43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E7B921-FF2F-46C5-902A-2B29FC339CCB}">
  <ds:schemaRefs>
    <ds:schemaRef ds:uri="http://schemas.microsoft.com/sharepoint/v3/contenttype/forms"/>
  </ds:schemaRefs>
</ds:datastoreItem>
</file>

<file path=customXml/itemProps2.xml><?xml version="1.0" encoding="utf-8"?>
<ds:datastoreItem xmlns:ds="http://schemas.openxmlformats.org/officeDocument/2006/customXml" ds:itemID="{DAE9647B-1299-4A65-88B0-857F4BD5FCC5}">
  <ds:schemaRefs>
    <ds:schemaRef ds:uri="http://purl.org/dc/elements/1.1/"/>
    <ds:schemaRef ds:uri="http://schemas.microsoft.com/office/2006/metadata/properties"/>
    <ds:schemaRef ds:uri="http://schemas.microsoft.com/sharepoint/v3"/>
    <ds:schemaRef ds:uri="32678723-8c06-45e1-8bd0-318b9868a43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789755c-de38-4fe3-9623-40afa3bba1e2"/>
    <ds:schemaRef ds:uri="http://www.w3.org/XML/1998/namespace"/>
    <ds:schemaRef ds:uri="http://purl.org/dc/dcmitype/"/>
  </ds:schemaRefs>
</ds:datastoreItem>
</file>

<file path=customXml/itemProps3.xml><?xml version="1.0" encoding="utf-8"?>
<ds:datastoreItem xmlns:ds="http://schemas.openxmlformats.org/officeDocument/2006/customXml" ds:itemID="{69031263-4B7E-47F9-B84F-4A9F816DC9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89755c-de38-4fe3-9623-40afa3bba1e2"/>
    <ds:schemaRef ds:uri="32678723-8c06-45e1-8bd0-318b9868a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5423</TotalTime>
  <Words>1249</Words>
  <Application>Microsoft Office PowerPoint</Application>
  <PresentationFormat>Widescreen</PresentationFormat>
  <Paragraphs>185</Paragraphs>
  <Slides>15</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Calibri</vt:lpstr>
      <vt:lpstr>Calibri Light</vt:lpstr>
      <vt:lpstr>Frutiger LT Std 65</vt:lpstr>
      <vt:lpstr>Muli</vt:lpstr>
      <vt:lpstr>Custom Design</vt:lpstr>
      <vt:lpstr>Office Theme</vt:lpstr>
      <vt:lpstr>1_Office Theme</vt:lpstr>
      <vt:lpstr>South East Region Support offer for  Proxy Access to ordering Medication for Residents in Care and Nursing Homes  Session 1 - Understanding the DSPT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Digital Social Care Support  katie@digitalsocialcare.co.uk / @DigiSocialCare</vt:lpstr>
      <vt:lpstr>What is Digital Social Care?</vt:lpstr>
      <vt:lpstr>What support do we offer - generally </vt:lpstr>
      <vt:lpstr>What support do we offer</vt:lpstr>
      <vt:lpstr>What support do we offer</vt:lpstr>
      <vt:lpstr> 5 mins for feedback forms to be completed  https://www.menti.com/44wndida3b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PLANK, Darren (NHS ENGLAND &amp; NHS IMPROVEMENT - X24)</dc:creator>
  <cp:lastModifiedBy>PLANK, Darren (NHS ENGLAND &amp; NHS IMPROVEMENT - X24)</cp:lastModifiedBy>
  <cp:revision>79</cp:revision>
  <dcterms:created xsi:type="dcterms:W3CDTF">2020-12-21T11:27:35Z</dcterms:created>
  <dcterms:modified xsi:type="dcterms:W3CDTF">2021-03-08T11:43:30Z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0x010100831AA938FE962A45A3E19DCBCF209F91</vt:lpwstr>
  </property>
</Properties>
</file>